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58" r:id="rId4"/>
    <p:sldId id="266" r:id="rId5"/>
    <p:sldId id="272" r:id="rId6"/>
    <p:sldId id="259" r:id="rId7"/>
    <p:sldId id="267" r:id="rId8"/>
    <p:sldId id="261" r:id="rId9"/>
    <p:sldId id="268" r:id="rId10"/>
    <p:sldId id="262" r:id="rId11"/>
    <p:sldId id="269" r:id="rId12"/>
    <p:sldId id="264" r:id="rId13"/>
    <p:sldId id="270" r:id="rId14"/>
    <p:sldId id="263" r:id="rId15"/>
    <p:sldId id="271" r:id="rId16"/>
    <p:sldId id="260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65" r:id="rId26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381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381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400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1">
                  <a:lumOff val="13543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solidFill>
            <a:srgbClr val="014D80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009D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61D836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027002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E3E5E8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chemeClr val="accent4">
              <a:hueOff val="-613784"/>
              <a:lumOff val="1275"/>
            </a:schemeClr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4">
                  <a:hueOff val="-613784"/>
                  <a:lumOff val="1275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E3E5E8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E3E5E8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53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0C0C0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98195F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6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0C0C0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650E48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400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381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262727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42424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59" d="100"/>
          <a:sy n="59" d="100"/>
        </p:scale>
        <p:origin x="-234" y="204"/>
      </p:cViewPr>
      <p:guideLst>
        <p:guide orient="horz" pos="4320"/>
        <p:guide pos="76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9" name="Shape 16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1153987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498" y="11839048"/>
            <a:ext cx="21971003" cy="636979"/>
          </a:xfrm>
          <a:prstGeom prst="rect">
            <a:avLst/>
          </a:prstGeom>
        </p:spPr>
        <p:txBody>
          <a:bodyPr lIns="45719" tIns="45719" rIns="45719" bIns="45719" anchor="b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Author and Date</a:t>
            </a:r>
          </a:p>
        </p:txBody>
      </p:sp>
      <p:sp>
        <p:nvSpPr>
          <p:cNvPr id="12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z="11600" spc="-232"/>
            </a:lvl1pPr>
          </a:lstStyle>
          <a:p>
            <a:r>
              <a:t>Presentation Title</a:t>
            </a:r>
          </a:p>
        </p:txBody>
      </p:sp>
      <p:sp>
        <p:nvSpPr>
          <p:cNvPr id="13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7196865"/>
            <a:ext cx="21971000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Presentation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7748" y="13080999"/>
            <a:ext cx="368504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952500"/>
            <a:ext cx="21971000" cy="1434949"/>
          </a:xfrm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100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245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Slide Subtitle</a:t>
            </a:r>
          </a:p>
        </p:txBody>
      </p:sp>
      <p:sp>
        <p:nvSpPr>
          <p:cNvPr id="10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Agenda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952500"/>
            <a:ext cx="21971000" cy="1435100"/>
          </a:xfrm>
          <a:prstGeom prst="rect">
            <a:avLst/>
          </a:prstGeom>
        </p:spPr>
        <p:txBody>
          <a:bodyPr/>
          <a:lstStyle/>
          <a:p>
            <a:r>
              <a:t>Agenda Title</a:t>
            </a:r>
          </a:p>
        </p:txBody>
      </p:sp>
      <p:sp>
        <p:nvSpPr>
          <p:cNvPr id="109" name="Agenda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245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Agenda Subtitle</a:t>
            </a:r>
          </a:p>
        </p:txBody>
      </p:sp>
      <p:sp>
        <p:nvSpPr>
          <p:cNvPr id="110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5pPr>
          </a:lstStyle>
          <a:p>
            <a:r>
              <a:t>Agenda Topics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tatement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Statement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ig Fact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Fact information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Fact information</a:t>
            </a:r>
          </a:p>
        </p:txBody>
      </p:sp>
      <p:sp>
        <p:nvSpPr>
          <p:cNvPr id="127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935258"/>
            <a:ext cx="21971000" cy="7359063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5pPr>
          </a:lstStyle>
          <a:p>
            <a:r>
              <a:t>100%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2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Attribution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2480825" y="10675453"/>
            <a:ext cx="201492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Attribution</a:t>
            </a:r>
          </a:p>
        </p:txBody>
      </p:sp>
      <p:sp>
        <p:nvSpPr>
          <p:cNvPr id="136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 anchor="ctr"/>
          <a:lstStyle>
            <a:lvl1pPr marL="638923" indent="-4699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“Notable Quote”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3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Low-angle black and white photo of a futuristic apartment building under a cloudy sky"/>
          <p:cNvSpPr>
            <a:spLocks noGrp="1"/>
          </p:cNvSpPr>
          <p:nvPr>
            <p:ph type="pic" idx="21"/>
          </p:nvPr>
        </p:nvSpPr>
        <p:spPr>
          <a:xfrm>
            <a:off x="-120802" y="1270000"/>
            <a:ext cx="16840201" cy="11226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45" name="Black and white photo of the outside of a modern office building "/>
          <p:cNvSpPr>
            <a:spLocks noGrp="1"/>
          </p:cNvSpPr>
          <p:nvPr>
            <p:ph type="pic" sz="quarter" idx="22"/>
          </p:nvPr>
        </p:nvSpPr>
        <p:spPr>
          <a:xfrm>
            <a:off x="15443200" y="1270000"/>
            <a:ext cx="8102600" cy="54102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46" name="Black and white photo of lattice-like, modern architecture on a building"/>
          <p:cNvSpPr>
            <a:spLocks noGrp="1"/>
          </p:cNvSpPr>
          <p:nvPr>
            <p:ph type="pic" sz="half" idx="23"/>
          </p:nvPr>
        </p:nvSpPr>
        <p:spPr>
          <a:xfrm>
            <a:off x="15811500" y="4876800"/>
            <a:ext cx="7366000" cy="9829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4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Low-angle black and white photo of a modern building"/>
          <p:cNvSpPr>
            <a:spLocks noGrp="1"/>
          </p:cNvSpPr>
          <p:nvPr>
            <p:ph type="pic" idx="21"/>
          </p:nvPr>
        </p:nvSpPr>
        <p:spPr>
          <a:xfrm>
            <a:off x="0" y="-1270000"/>
            <a:ext cx="24384000" cy="1625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5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Photo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Black and white photo of light and shadows on a building"/>
          <p:cNvSpPr>
            <a:spLocks noGrp="1"/>
          </p:cNvSpPr>
          <p:nvPr>
            <p:ph type="pic" idx="21"/>
          </p:nvPr>
        </p:nvSpPr>
        <p:spPr>
          <a:xfrm>
            <a:off x="0" y="-1270000"/>
            <a:ext cx="24384000" cy="1625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2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z="11600" spc="-232"/>
            </a:lvl1pPr>
          </a:lstStyle>
          <a:p>
            <a:r>
              <a:t>Presentation Title</a:t>
            </a:r>
          </a:p>
        </p:txBody>
      </p:sp>
      <p:sp>
        <p:nvSpPr>
          <p:cNvPr id="23" name="Author and Date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Author and Date</a:t>
            </a:r>
          </a:p>
        </p:txBody>
      </p:sp>
      <p:sp>
        <p:nvSpPr>
          <p:cNvPr id="24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11609910"/>
            <a:ext cx="21971000" cy="1144688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Presentation Subtitle 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Photo Alt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r>
              <a:t>Slide Title</a:t>
            </a:r>
          </a:p>
        </p:txBody>
      </p:sp>
      <p:sp>
        <p:nvSpPr>
          <p:cNvPr id="33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7060576"/>
            <a:ext cx="9779000" cy="5382403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Slide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4" name="Black and white photo of shadows cast on a concrete structure"/>
          <p:cNvSpPr>
            <a:spLocks noGrp="1"/>
          </p:cNvSpPr>
          <p:nvPr>
            <p:ph type="pic" idx="21"/>
          </p:nvPr>
        </p:nvSpPr>
        <p:spPr>
          <a:xfrm>
            <a:off x="9270652" y="1263650"/>
            <a:ext cx="16757661" cy="11188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43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245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Slide Subtitle</a:t>
            </a:r>
          </a:p>
        </p:txBody>
      </p:sp>
      <p:sp>
        <p:nvSpPr>
          <p:cNvPr id="44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952500"/>
            <a:ext cx="9779000" cy="1435100"/>
          </a:xfrm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61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245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Slide Subtitle</a:t>
            </a:r>
          </a:p>
        </p:txBody>
      </p:sp>
      <p:sp>
        <p:nvSpPr>
          <p:cNvPr id="62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248504"/>
            <a:ext cx="9779000" cy="8256012"/>
          </a:xfrm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3" name="Close-up black and white photo of intricate building architecture"/>
          <p:cNvSpPr>
            <a:spLocks noGrp="1"/>
          </p:cNvSpPr>
          <p:nvPr>
            <p:ph type="pic" idx="22"/>
          </p:nvPr>
        </p:nvSpPr>
        <p:spPr>
          <a:xfrm>
            <a:off x="12192000" y="-1341967"/>
            <a:ext cx="10922000" cy="1639993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Live Video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952500"/>
            <a:ext cx="9779000" cy="1435100"/>
          </a:xfrm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72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245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Slide Subtitle</a:t>
            </a:r>
          </a:p>
        </p:txBody>
      </p:sp>
      <p:sp>
        <p:nvSpPr>
          <p:cNvPr id="73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248504"/>
            <a:ext cx="9779000" cy="8256012"/>
          </a:xfrm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7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Live Video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952500"/>
            <a:ext cx="9779000" cy="1435100"/>
          </a:xfrm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82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245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Slide Subtitle</a:t>
            </a:r>
          </a:p>
        </p:txBody>
      </p:sp>
      <p:sp>
        <p:nvSpPr>
          <p:cNvPr id="83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248504"/>
            <a:ext cx="9779000" cy="8256012"/>
          </a:xfrm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8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sz="11600" b="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Section Title</a:t>
            </a:r>
          </a:p>
        </p:txBody>
      </p:sp>
      <p:sp>
        <p:nvSpPr>
          <p:cNvPr id="9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9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>
            <a:spLocks noGrp="1"/>
          </p:cNvSpPr>
          <p:nvPr>
            <p:ph type="title"/>
          </p:nvPr>
        </p:nvSpPr>
        <p:spPr>
          <a:xfrm>
            <a:off x="1206500" y="952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Slide Title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transition spd="med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roiect realizat de Dragomir Daria(152), Jilavu Izabela (151), Manolachi George(152)"/>
          <p:cNvSpPr txBox="1">
            <a:spLocks noGrp="1"/>
          </p:cNvSpPr>
          <p:nvPr>
            <p:ph type="body" idx="21"/>
          </p:nvPr>
        </p:nvSpPr>
        <p:spPr>
          <a:xfrm>
            <a:off x="1206498" y="11839048"/>
            <a:ext cx="21971003" cy="134806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defRPr sz="4300"/>
            </a:lvl1pPr>
          </a:lstStyle>
          <a:p>
            <a:r>
              <a:t>Proiect realizat de Dragomir Daria(152), Jilavu Izabela (151), Manolachi George(152)</a:t>
            </a:r>
          </a:p>
        </p:txBody>
      </p:sp>
      <p:sp>
        <p:nvSpPr>
          <p:cNvPr id="172" name="ALGORITMI DE SORTARE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 defTabSz="457200">
              <a:lnSpc>
                <a:spcPct val="100000"/>
              </a:lnSpc>
              <a:defRPr sz="10200" b="0" spc="0">
                <a:latin typeface="Times Roman"/>
                <a:ea typeface="Times Roman"/>
                <a:cs typeface="Times Roman"/>
                <a:sym typeface="Times Roman"/>
              </a:defRPr>
            </a:pPr>
            <a:r>
              <a:t>ALGORITMI DE SORTARE</a:t>
            </a:r>
            <a:r>
              <a:rPr>
                <a:solidFill>
                  <a:srgbClr val="000000"/>
                </a:solidFill>
              </a:rPr>
              <a:t> </a:t>
            </a:r>
          </a:p>
        </p:txBody>
      </p:sp>
      <p:sp>
        <p:nvSpPr>
          <p:cNvPr id="173" name="Compararea lor…"/>
          <p:cNvSpPr txBox="1">
            <a:spLocks noGrp="1"/>
          </p:cNvSpPr>
          <p:nvPr>
            <p:ph type="subTitle" sz="half" idx="1"/>
          </p:nvPr>
        </p:nvSpPr>
        <p:spPr>
          <a:xfrm>
            <a:off x="1206500" y="7196865"/>
            <a:ext cx="21971000" cy="4778815"/>
          </a:xfrm>
          <a:prstGeom prst="rect">
            <a:avLst/>
          </a:prstGeom>
        </p:spPr>
        <p:txBody>
          <a:bodyPr/>
          <a:lstStyle/>
          <a:p>
            <a:pPr defTabSz="452627">
              <a:defRPr sz="5081" b="0">
                <a:solidFill>
                  <a:srgbClr val="BFBFBF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Compararea lor</a:t>
            </a:r>
            <a:endParaRPr sz="2970">
              <a:solidFill>
                <a:srgbClr val="000000"/>
              </a:solidFill>
            </a:endParaRPr>
          </a:p>
          <a:p>
            <a:pPr defTabSz="452627">
              <a:defRPr sz="4158" b="0">
                <a:solidFill>
                  <a:srgbClr val="BFBFBF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Radix Sort</a:t>
            </a:r>
          </a:p>
          <a:p>
            <a:pPr defTabSz="452627">
              <a:defRPr sz="4158" b="0">
                <a:solidFill>
                  <a:srgbClr val="BFBFBF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Merge Sort</a:t>
            </a:r>
          </a:p>
          <a:p>
            <a:pPr defTabSz="452627">
              <a:defRPr sz="4158" b="0">
                <a:solidFill>
                  <a:srgbClr val="BFBFBF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Shell Sort</a:t>
            </a:r>
          </a:p>
          <a:p>
            <a:pPr defTabSz="452627">
              <a:defRPr sz="4158" b="0">
                <a:solidFill>
                  <a:srgbClr val="BFBFBF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Counting Sort</a:t>
            </a:r>
          </a:p>
          <a:p>
            <a:pPr defTabSz="452627">
              <a:defRPr sz="4158" b="0">
                <a:solidFill>
                  <a:srgbClr val="BFBFBF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Heap Sort</a:t>
            </a:r>
          </a:p>
          <a:p>
            <a:pPr defTabSz="452627">
              <a:defRPr sz="4158" b="0">
                <a:solidFill>
                  <a:srgbClr val="BFBFBF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Bucket Sort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Merge Sort…"/>
          <p:cNvSpPr txBox="1">
            <a:spLocks noGrp="1"/>
          </p:cNvSpPr>
          <p:nvPr>
            <p:ph type="body" idx="1"/>
          </p:nvPr>
        </p:nvSpPr>
        <p:spPr>
          <a:xfrm>
            <a:off x="2222125" y="-1202960"/>
            <a:ext cx="20876155" cy="9130555"/>
          </a:xfrm>
          <a:prstGeom prst="rect">
            <a:avLst/>
          </a:prstGeom>
        </p:spPr>
        <p:txBody>
          <a:bodyPr/>
          <a:lstStyle/>
          <a:p>
            <a:pPr>
              <a:defRPr sz="5600" b="1" spc="-112">
                <a:latin typeface="Times Roman"/>
                <a:ea typeface="Times Roman"/>
                <a:cs typeface="Times Roman"/>
                <a:sym typeface="Times Roman"/>
              </a:defRPr>
            </a:pPr>
            <a:r>
              <a:t>Merge Sort</a:t>
            </a:r>
          </a:p>
          <a:p>
            <a:pPr marL="0" indent="0" defTabSz="355600">
              <a:lnSpc>
                <a:spcPct val="100000"/>
              </a:lnSpc>
              <a:defRPr sz="4500" spc="0">
                <a:latin typeface="Times Roman"/>
                <a:ea typeface="Times Roman"/>
                <a:cs typeface="Times Roman"/>
                <a:sym typeface="Times Roman"/>
              </a:defRPr>
            </a:pPr>
            <a:r>
              <a:t>Complexitatea medie </a:t>
            </a:r>
            <a:r>
              <a:rPr i="1"/>
              <a:t>O(n log n)</a:t>
            </a:r>
          </a:p>
          <a:p>
            <a:pPr marL="0" indent="0" defTabSz="355600">
              <a:lnSpc>
                <a:spcPct val="100000"/>
              </a:lnSpc>
              <a:defRPr sz="4500" spc="0">
                <a:latin typeface="Times Roman"/>
                <a:ea typeface="Times Roman"/>
                <a:cs typeface="Times Roman"/>
                <a:sym typeface="Times Roman"/>
              </a:defRPr>
            </a:pPr>
            <a:endParaRPr i="1"/>
          </a:p>
          <a:p>
            <a:pPr marL="0" indent="0" defTabSz="355600">
              <a:lnSpc>
                <a:spcPct val="100000"/>
              </a:lnSpc>
              <a:defRPr sz="4500" spc="0">
                <a:latin typeface="Times Roman"/>
                <a:ea typeface="Times Roman"/>
                <a:cs typeface="Times Roman"/>
                <a:sym typeface="Times Roman"/>
              </a:defRPr>
            </a:pPr>
            <a:r>
              <a:t>Worst-case </a:t>
            </a:r>
            <a:r>
              <a:rPr i="1"/>
              <a:t>O(n log n) </a:t>
            </a:r>
          </a:p>
          <a:p>
            <a:pPr marL="0" indent="0" defTabSz="355600">
              <a:lnSpc>
                <a:spcPct val="100000"/>
              </a:lnSpc>
              <a:defRPr sz="4500" spc="0">
                <a:latin typeface="Times Roman"/>
                <a:ea typeface="Times Roman"/>
                <a:cs typeface="Times Roman"/>
                <a:sym typeface="Times Roman"/>
              </a:defRPr>
            </a:pPr>
            <a:endParaRPr i="1"/>
          </a:p>
          <a:p>
            <a:pPr marL="0" indent="0" defTabSz="355600">
              <a:lnSpc>
                <a:spcPct val="100000"/>
              </a:lnSpc>
              <a:defRPr sz="4500" spc="0">
                <a:latin typeface="Times Roman"/>
                <a:ea typeface="Times Roman"/>
                <a:cs typeface="Times Roman"/>
                <a:sym typeface="Times Roman"/>
              </a:defRPr>
            </a:pPr>
            <a:r>
              <a:t>Complexitatea memorie </a:t>
            </a:r>
            <a:r>
              <a:rPr i="1"/>
              <a:t>O(n)</a:t>
            </a:r>
          </a:p>
          <a:p>
            <a:pPr marL="0" indent="0" defTabSz="355600">
              <a:lnSpc>
                <a:spcPct val="100000"/>
              </a:lnSpc>
              <a:defRPr sz="4500" spc="0">
                <a:latin typeface="Times Roman"/>
                <a:ea typeface="Times Roman"/>
                <a:cs typeface="Times Roman"/>
                <a:sym typeface="Times Roman"/>
              </a:defRPr>
            </a:pPr>
            <a:endParaRPr i="1"/>
          </a:p>
          <a:p>
            <a:pPr marL="0" indent="0" defTabSz="355600">
              <a:lnSpc>
                <a:spcPct val="100000"/>
              </a:lnSpc>
              <a:defRPr sz="4500" spc="0">
                <a:latin typeface="Times Roman"/>
                <a:ea typeface="Times Roman"/>
                <a:cs typeface="Times Roman"/>
                <a:sym typeface="Times Roman"/>
              </a:defRPr>
            </a:pPr>
            <a:r>
              <a:t>Este o sortare stabilă.</a:t>
            </a:r>
          </a:p>
        </p:txBody>
      </p:sp>
      <p:pic>
        <p:nvPicPr>
          <p:cNvPr id="190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582985" y="6335171"/>
            <a:ext cx="12520094" cy="704255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Merge Sort…"/>
          <p:cNvSpPr txBox="1">
            <a:spLocks noGrp="1"/>
          </p:cNvSpPr>
          <p:nvPr>
            <p:ph type="body" idx="1"/>
          </p:nvPr>
        </p:nvSpPr>
        <p:spPr>
          <a:xfrm>
            <a:off x="1523999" y="-1202959"/>
            <a:ext cx="8991601" cy="6308360"/>
          </a:xfrm>
          <a:prstGeom prst="rect">
            <a:avLst/>
          </a:prstGeom>
        </p:spPr>
        <p:txBody>
          <a:bodyPr/>
          <a:lstStyle/>
          <a:p>
            <a:pPr>
              <a:defRPr sz="5600" b="1" spc="-112"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dirty="0"/>
              <a:t>Merge </a:t>
            </a:r>
            <a:r>
              <a:rPr dirty="0" smtClean="0"/>
              <a:t>Sort</a:t>
            </a: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2502568"/>
            <a:ext cx="14020800" cy="10515600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2094376906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Heap Sort…"/>
          <p:cNvSpPr txBox="1">
            <a:spLocks noGrp="1"/>
          </p:cNvSpPr>
          <p:nvPr>
            <p:ph type="body" idx="1"/>
          </p:nvPr>
        </p:nvSpPr>
        <p:spPr>
          <a:xfrm>
            <a:off x="1547913" y="314017"/>
            <a:ext cx="20876155" cy="9434741"/>
          </a:xfrm>
          <a:prstGeom prst="rect">
            <a:avLst/>
          </a:prstGeom>
        </p:spPr>
        <p:txBody>
          <a:bodyPr/>
          <a:lstStyle/>
          <a:p>
            <a:pPr>
              <a:defRPr sz="5600" b="1" spc="-112">
                <a:latin typeface="Times Roman"/>
                <a:ea typeface="Times Roman"/>
                <a:cs typeface="Times Roman"/>
                <a:sym typeface="Times Roman"/>
              </a:defRPr>
            </a:pPr>
            <a:r>
              <a:t>Heap Sort</a:t>
            </a:r>
          </a:p>
          <a:p>
            <a:pPr marL="0" indent="0" defTabSz="457200">
              <a:lnSpc>
                <a:spcPct val="100000"/>
              </a:lnSpc>
              <a:defRPr sz="4500" spc="0">
                <a:latin typeface="Times Roman"/>
                <a:ea typeface="Times Roman"/>
                <a:cs typeface="Times Roman"/>
                <a:sym typeface="Times Roman"/>
              </a:defRPr>
            </a:pPr>
            <a:r>
              <a:t>Se observa cum algoritmul ruleaza mai greu cand elementele sunt deja sortate. In plus daca elementele sunt inversate, pentru 10^6 elemente ruleaza mai rapid decat daca erau elemente random.</a:t>
            </a:r>
            <a:endParaRPr>
              <a:solidFill>
                <a:srgbClr val="000000"/>
              </a:solidFill>
            </a:endParaRPr>
          </a:p>
          <a:p>
            <a:pPr marL="0" indent="0" defTabSz="457200">
              <a:lnSpc>
                <a:spcPct val="100000"/>
              </a:lnSpc>
              <a:defRPr sz="4500" spc="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endParaRPr>
              <a:solidFill>
                <a:srgbClr val="000000"/>
              </a:solidFill>
            </a:endParaRPr>
          </a:p>
          <a:p>
            <a:pPr marL="0" indent="0" defTabSz="457200">
              <a:lnSpc>
                <a:spcPct val="100000"/>
              </a:lnSpc>
              <a:defRPr sz="4500" spc="0">
                <a:latin typeface="Times Roman"/>
                <a:ea typeface="Times Roman"/>
                <a:cs typeface="Times Roman"/>
                <a:sym typeface="Times Roman"/>
              </a:defRPr>
            </a:pPr>
            <a:r>
              <a:t>Complexitate maxima </a:t>
            </a:r>
            <a:r>
              <a:rPr i="1"/>
              <a:t>O(n log n)</a:t>
            </a:r>
          </a:p>
          <a:p>
            <a:pPr marL="0" indent="0" defTabSz="457200">
              <a:lnSpc>
                <a:spcPct val="100000"/>
              </a:lnSpc>
              <a:defRPr sz="4500" spc="0">
                <a:latin typeface="Times Roman"/>
                <a:ea typeface="Times Roman"/>
                <a:cs typeface="Times Roman"/>
                <a:sym typeface="Times Roman"/>
              </a:defRPr>
            </a:pPr>
            <a:endParaRPr>
              <a:solidFill>
                <a:srgbClr val="000000"/>
              </a:solidFill>
            </a:endParaRPr>
          </a:p>
          <a:p>
            <a:pPr marL="0" indent="0" defTabSz="457200">
              <a:lnSpc>
                <a:spcPct val="100000"/>
              </a:lnSpc>
              <a:defRPr sz="4500" spc="0">
                <a:latin typeface="Times Roman"/>
                <a:ea typeface="Times Roman"/>
                <a:cs typeface="Times Roman"/>
                <a:sym typeface="Times Roman"/>
              </a:defRPr>
            </a:pPr>
            <a:r>
              <a:t>Complexitate de memorie de </a:t>
            </a:r>
            <a:r>
              <a:rPr i="1"/>
              <a:t>O(1)</a:t>
            </a:r>
            <a:endParaRPr>
              <a:solidFill>
                <a:srgbClr val="000000"/>
              </a:solidFill>
            </a:endParaRPr>
          </a:p>
          <a:p>
            <a:pPr marL="0" indent="0" defTabSz="457200">
              <a:lnSpc>
                <a:spcPct val="100000"/>
              </a:lnSpc>
              <a:defRPr sz="4500" spc="0">
                <a:latin typeface="Times Roman"/>
                <a:ea typeface="Times Roman"/>
                <a:cs typeface="Times Roman"/>
                <a:sym typeface="Times Roman"/>
              </a:defRPr>
            </a:pPr>
            <a:endParaRPr>
              <a:solidFill>
                <a:srgbClr val="000000"/>
              </a:solidFill>
            </a:endParaRPr>
          </a:p>
          <a:p>
            <a:pPr marL="0" indent="0" defTabSz="457200">
              <a:lnSpc>
                <a:spcPct val="100000"/>
              </a:lnSpc>
              <a:defRPr sz="4500" spc="0">
                <a:latin typeface="Times Roman"/>
                <a:ea typeface="Times Roman"/>
                <a:cs typeface="Times Roman"/>
                <a:sym typeface="Times Roman"/>
              </a:defRPr>
            </a:pPr>
            <a:r>
              <a:t>Este potrivit pentru un numar mare de elemente de sortat.</a:t>
            </a:r>
          </a:p>
          <a:p>
            <a:pPr marL="0" indent="0" defTabSz="355600">
              <a:lnSpc>
                <a:spcPct val="100000"/>
              </a:lnSpc>
              <a:defRPr sz="4500" spc="0">
                <a:latin typeface="Times Roman"/>
                <a:ea typeface="Times Roman"/>
                <a:cs typeface="Times Roman"/>
                <a:sym typeface="Times Roman"/>
              </a:defRPr>
            </a:pPr>
            <a:endParaRPr/>
          </a:p>
          <a:p>
            <a:pPr marL="0" indent="0" defTabSz="355600">
              <a:lnSpc>
                <a:spcPct val="100000"/>
              </a:lnSpc>
              <a:defRPr sz="4500" spc="0">
                <a:latin typeface="Times Roman"/>
                <a:ea typeface="Times Roman"/>
                <a:cs typeface="Times Roman"/>
                <a:sym typeface="Times Roman"/>
              </a:defRPr>
            </a:pPr>
            <a:r>
              <a:t>Este o sortare instabilă.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96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231776" y="6811989"/>
            <a:ext cx="8730257" cy="646934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Heap Sort…"/>
          <p:cNvSpPr txBox="1">
            <a:spLocks noGrp="1"/>
          </p:cNvSpPr>
          <p:nvPr>
            <p:ph type="body" idx="1"/>
          </p:nvPr>
        </p:nvSpPr>
        <p:spPr>
          <a:xfrm>
            <a:off x="1219201" y="314017"/>
            <a:ext cx="7543800" cy="3572183"/>
          </a:xfrm>
          <a:prstGeom prst="rect">
            <a:avLst/>
          </a:prstGeom>
        </p:spPr>
        <p:txBody>
          <a:bodyPr/>
          <a:lstStyle/>
          <a:p>
            <a:pPr>
              <a:defRPr sz="5600" b="1" spc="-112"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dirty="0"/>
              <a:t>Heap </a:t>
            </a:r>
            <a:r>
              <a:rPr dirty="0" smtClean="0"/>
              <a:t>Sort</a:t>
            </a: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2667000"/>
            <a:ext cx="14020800" cy="105156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058459104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Bucket Sort…"/>
          <p:cNvSpPr txBox="1">
            <a:spLocks noGrp="1"/>
          </p:cNvSpPr>
          <p:nvPr>
            <p:ph type="body" idx="1"/>
          </p:nvPr>
        </p:nvSpPr>
        <p:spPr>
          <a:xfrm>
            <a:off x="1753923" y="-304011"/>
            <a:ext cx="20876154" cy="8682983"/>
          </a:xfrm>
          <a:prstGeom prst="rect">
            <a:avLst/>
          </a:prstGeom>
        </p:spPr>
        <p:txBody>
          <a:bodyPr/>
          <a:lstStyle/>
          <a:p>
            <a:pPr>
              <a:defRPr sz="5600" b="1" spc="-112">
                <a:latin typeface="Times Roman"/>
                <a:ea typeface="Times Roman"/>
                <a:cs typeface="Times Roman"/>
                <a:sym typeface="Times Roman"/>
              </a:defRPr>
            </a:pPr>
            <a:r>
              <a:t>Bucket Sort</a:t>
            </a:r>
          </a:p>
          <a:p>
            <a:pPr marL="0" indent="0" defTabSz="355600">
              <a:lnSpc>
                <a:spcPct val="100000"/>
              </a:lnSpc>
              <a:defRPr sz="4500" spc="0">
                <a:latin typeface="Times Roman"/>
                <a:ea typeface="Times Roman"/>
                <a:cs typeface="Times Roman"/>
                <a:sym typeface="Times Roman"/>
              </a:defRPr>
            </a:pPr>
            <a:r>
              <a:t>Complexitate medie </a:t>
            </a:r>
            <a:r>
              <a:rPr i="1"/>
              <a:t>O(n + k)</a:t>
            </a:r>
            <a:r>
              <a:t>, unde n reprezintă numărul de elemente din listă.</a:t>
            </a:r>
          </a:p>
          <a:p>
            <a:pPr marL="0" indent="0" defTabSz="355600">
              <a:lnSpc>
                <a:spcPct val="100000"/>
              </a:lnSpc>
              <a:defRPr sz="4500" spc="0">
                <a:latin typeface="Times Roman"/>
                <a:ea typeface="Times Roman"/>
                <a:cs typeface="Times Roman"/>
                <a:sym typeface="Times Roman"/>
              </a:defRPr>
            </a:pPr>
            <a:endParaRPr/>
          </a:p>
          <a:p>
            <a:pPr marL="0" indent="0" defTabSz="355600">
              <a:lnSpc>
                <a:spcPct val="100000"/>
              </a:lnSpc>
              <a:defRPr sz="4500" spc="0">
                <a:latin typeface="Times Roman"/>
                <a:ea typeface="Times Roman"/>
                <a:cs typeface="Times Roman"/>
                <a:sym typeface="Times Roman"/>
              </a:defRPr>
            </a:pPr>
            <a:r>
              <a:t>Complexitate maxima </a:t>
            </a:r>
            <a:r>
              <a:rPr i="1"/>
              <a:t>O(n^2)</a:t>
            </a:r>
            <a:r>
              <a:t>.</a:t>
            </a:r>
          </a:p>
          <a:p>
            <a:pPr marL="0" indent="0" defTabSz="355600">
              <a:lnSpc>
                <a:spcPct val="100000"/>
              </a:lnSpc>
              <a:defRPr sz="4500" spc="0">
                <a:latin typeface="Times Roman"/>
                <a:ea typeface="Times Roman"/>
                <a:cs typeface="Times Roman"/>
                <a:sym typeface="Times Roman"/>
              </a:defRPr>
            </a:pPr>
            <a:endParaRPr/>
          </a:p>
          <a:p>
            <a:pPr marL="0" indent="0" defTabSz="355600">
              <a:lnSpc>
                <a:spcPct val="100000"/>
              </a:lnSpc>
              <a:defRPr sz="4500" spc="0">
                <a:latin typeface="Times Roman"/>
                <a:ea typeface="Times Roman"/>
                <a:cs typeface="Times Roman"/>
                <a:sym typeface="Times Roman"/>
              </a:defRPr>
            </a:pPr>
            <a:r>
              <a:t>Complexitate memorie de </a:t>
            </a:r>
            <a:r>
              <a:rPr i="1"/>
              <a:t>O(n + k)</a:t>
            </a:r>
            <a:r>
              <a:t>, unde n este numărul de elemente din listă și k este numărul total de bucăți.</a:t>
            </a:r>
          </a:p>
          <a:p>
            <a:pPr marL="0" indent="0" defTabSz="355600">
              <a:lnSpc>
                <a:spcPct val="100000"/>
              </a:lnSpc>
              <a:defRPr sz="4500" spc="0">
                <a:latin typeface="Times Roman"/>
                <a:ea typeface="Times Roman"/>
                <a:cs typeface="Times Roman"/>
                <a:sym typeface="Times Roman"/>
              </a:defRPr>
            </a:pPr>
            <a:endParaRPr/>
          </a:p>
          <a:p>
            <a:pPr marL="0" indent="0" defTabSz="355600">
              <a:lnSpc>
                <a:spcPct val="100000"/>
              </a:lnSpc>
              <a:defRPr sz="4500" spc="0">
                <a:latin typeface="Times Roman"/>
                <a:ea typeface="Times Roman"/>
                <a:cs typeface="Times Roman"/>
                <a:sym typeface="Times Roman"/>
              </a:defRPr>
            </a:pPr>
            <a:r>
              <a:t>Este o sortare instabilă.</a:t>
            </a:r>
          </a:p>
        </p:txBody>
      </p:sp>
      <p:pic>
        <p:nvPicPr>
          <p:cNvPr id="193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737325" y="6356439"/>
            <a:ext cx="11916279" cy="670290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Bucket Sort…"/>
          <p:cNvSpPr txBox="1">
            <a:spLocks noGrp="1"/>
          </p:cNvSpPr>
          <p:nvPr>
            <p:ph type="body" idx="1"/>
          </p:nvPr>
        </p:nvSpPr>
        <p:spPr>
          <a:xfrm>
            <a:off x="1295400" y="-533400"/>
            <a:ext cx="10515600" cy="4800600"/>
          </a:xfrm>
          <a:prstGeom prst="rect">
            <a:avLst/>
          </a:prstGeom>
        </p:spPr>
        <p:txBody>
          <a:bodyPr/>
          <a:lstStyle/>
          <a:p>
            <a:pPr>
              <a:defRPr sz="5600" b="1" spc="-112"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dirty="0"/>
              <a:t>Bucket </a:t>
            </a:r>
            <a:r>
              <a:rPr dirty="0" smtClean="0"/>
              <a:t>Sort</a:t>
            </a: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2590800"/>
            <a:ext cx="14020800" cy="105156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53208619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Bubble Sort…"/>
          <p:cNvSpPr txBox="1">
            <a:spLocks noGrp="1"/>
          </p:cNvSpPr>
          <p:nvPr>
            <p:ph type="body" idx="1"/>
          </p:nvPr>
        </p:nvSpPr>
        <p:spPr>
          <a:xfrm>
            <a:off x="1981200" y="-304800"/>
            <a:ext cx="19975450" cy="10763705"/>
          </a:xfrm>
          <a:prstGeom prst="rect">
            <a:avLst/>
          </a:prstGeom>
        </p:spPr>
        <p:txBody>
          <a:bodyPr/>
          <a:lstStyle/>
          <a:p>
            <a:pPr marL="0" indent="0" defTabSz="457200">
              <a:lnSpc>
                <a:spcPct val="100000"/>
              </a:lnSpc>
              <a:defRPr sz="5600" b="1" spc="0"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dirty="0"/>
              <a:t>Bubble Sort</a:t>
            </a:r>
            <a:endParaRPr i="1" dirty="0"/>
          </a:p>
          <a:p>
            <a:pPr marL="0" indent="0" defTabSz="457200">
              <a:lnSpc>
                <a:spcPct val="100000"/>
              </a:lnSpc>
              <a:defRPr sz="4500" spc="0"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dirty="0"/>
              <a:t>Este un </a:t>
            </a:r>
            <a:r>
              <a:rPr dirty="0" err="1"/>
              <a:t>algoritm</a:t>
            </a:r>
            <a:r>
              <a:rPr dirty="0"/>
              <a:t> de </a:t>
            </a:r>
            <a:r>
              <a:rPr dirty="0" err="1"/>
              <a:t>sortare</a:t>
            </a:r>
            <a:r>
              <a:rPr dirty="0"/>
              <a:t> </a:t>
            </a:r>
            <a:r>
              <a:rPr dirty="0" err="1"/>
              <a:t>bazat</a:t>
            </a:r>
            <a:r>
              <a:rPr dirty="0"/>
              <a:t> </a:t>
            </a:r>
            <a:r>
              <a:rPr dirty="0" err="1"/>
              <a:t>pe</a:t>
            </a:r>
            <a:r>
              <a:rPr dirty="0"/>
              <a:t> </a:t>
            </a:r>
            <a:r>
              <a:rPr dirty="0" err="1"/>
              <a:t>comparare</a:t>
            </a:r>
            <a:r>
              <a:rPr dirty="0"/>
              <a:t> care </a:t>
            </a:r>
            <a:r>
              <a:rPr dirty="0" err="1"/>
              <a:t>interschimba</a:t>
            </a:r>
            <a:r>
              <a:rPr dirty="0"/>
              <a:t> </a:t>
            </a:r>
            <a:r>
              <a:rPr dirty="0" err="1"/>
              <a:t>elemente</a:t>
            </a:r>
            <a:r>
              <a:rPr dirty="0"/>
              <a:t> </a:t>
            </a:r>
            <a:r>
              <a:rPr dirty="0" err="1"/>
              <a:t>doua</a:t>
            </a:r>
            <a:r>
              <a:rPr dirty="0"/>
              <a:t> </a:t>
            </a:r>
            <a:r>
              <a:rPr dirty="0" err="1"/>
              <a:t>cate</a:t>
            </a:r>
            <a:r>
              <a:rPr dirty="0"/>
              <a:t> </a:t>
            </a:r>
            <a:r>
              <a:rPr dirty="0" err="1"/>
              <a:t>doua</a:t>
            </a:r>
            <a:r>
              <a:rPr dirty="0"/>
              <a:t> </a:t>
            </a:r>
            <a:r>
              <a:rPr dirty="0" err="1"/>
              <a:t>pana</a:t>
            </a:r>
            <a:r>
              <a:rPr dirty="0"/>
              <a:t> </a:t>
            </a:r>
            <a:r>
              <a:rPr dirty="0" err="1"/>
              <a:t>cand</a:t>
            </a:r>
            <a:r>
              <a:rPr dirty="0"/>
              <a:t> </a:t>
            </a:r>
            <a:r>
              <a:rPr dirty="0" err="1"/>
              <a:t>nicio</a:t>
            </a:r>
            <a:r>
              <a:rPr dirty="0"/>
              <a:t> </a:t>
            </a:r>
            <a:r>
              <a:rPr dirty="0" err="1"/>
              <a:t>interschimbare</a:t>
            </a:r>
            <a:r>
              <a:rPr dirty="0"/>
              <a:t> nu </a:t>
            </a:r>
            <a:r>
              <a:rPr dirty="0" err="1"/>
              <a:t>mai</a:t>
            </a:r>
            <a:r>
              <a:rPr dirty="0"/>
              <a:t> </a:t>
            </a:r>
            <a:r>
              <a:rPr dirty="0" err="1"/>
              <a:t>este</a:t>
            </a:r>
            <a:r>
              <a:rPr dirty="0"/>
              <a:t> </a:t>
            </a:r>
            <a:r>
              <a:rPr dirty="0" err="1"/>
              <a:t>realizata</a:t>
            </a:r>
            <a:r>
              <a:rPr dirty="0"/>
              <a:t> </a:t>
            </a:r>
            <a:r>
              <a:rPr dirty="0" err="1"/>
              <a:t>intr</a:t>
            </a:r>
            <a:r>
              <a:rPr dirty="0"/>
              <a:t>-o </a:t>
            </a:r>
            <a:r>
              <a:rPr dirty="0" err="1"/>
              <a:t>iterare</a:t>
            </a:r>
            <a:r>
              <a:rPr dirty="0"/>
              <a:t> a </a:t>
            </a:r>
            <a:r>
              <a:rPr dirty="0" err="1"/>
              <a:t>listei</a:t>
            </a:r>
            <a:r>
              <a:rPr u="sng" dirty="0"/>
              <a:t> </a:t>
            </a:r>
          </a:p>
          <a:p>
            <a:pPr marL="0" indent="0" defTabSz="457200">
              <a:lnSpc>
                <a:spcPct val="100000"/>
              </a:lnSpc>
              <a:defRPr sz="4500" spc="0">
                <a:latin typeface="Times Roman"/>
                <a:ea typeface="Times Roman"/>
                <a:cs typeface="Times Roman"/>
                <a:sym typeface="Times Roman"/>
              </a:defRPr>
            </a:pPr>
            <a:endParaRPr u="sng" dirty="0"/>
          </a:p>
          <a:p>
            <a:pPr marL="0" indent="0" defTabSz="457200">
              <a:lnSpc>
                <a:spcPct val="100000"/>
              </a:lnSpc>
              <a:defRPr sz="4500" i="1" spc="0"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i="0" dirty="0"/>
              <a:t>Worst-case:</a:t>
            </a:r>
            <a:r>
              <a:rPr dirty="0"/>
              <a:t> O(n</a:t>
            </a:r>
            <a:r>
              <a:rPr baseline="31999" dirty="0"/>
              <a:t>2</a:t>
            </a:r>
            <a:r>
              <a:rPr dirty="0"/>
              <a:t>), n-nr de </a:t>
            </a:r>
            <a:r>
              <a:rPr dirty="0" err="1"/>
              <a:t>elemente</a:t>
            </a:r>
            <a:endParaRPr dirty="0"/>
          </a:p>
          <a:p>
            <a:pPr marL="0" indent="0" defTabSz="457200">
              <a:lnSpc>
                <a:spcPct val="100000"/>
              </a:lnSpc>
              <a:defRPr sz="4500" i="1" spc="0">
                <a:latin typeface="Times Roman"/>
                <a:ea typeface="Times Roman"/>
                <a:cs typeface="Times Roman"/>
                <a:sym typeface="Times Roman"/>
              </a:defRPr>
            </a:pPr>
            <a:endParaRPr i="0" dirty="0"/>
          </a:p>
          <a:p>
            <a:pPr marL="0" indent="0" defTabSz="457200">
              <a:lnSpc>
                <a:spcPct val="100000"/>
              </a:lnSpc>
              <a:defRPr sz="4500" spc="0"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dirty="0" err="1"/>
              <a:t>Complexitate</a:t>
            </a:r>
            <a:r>
              <a:rPr dirty="0"/>
              <a:t> </a:t>
            </a:r>
            <a:r>
              <a:rPr dirty="0" err="1"/>
              <a:t>memorie</a:t>
            </a:r>
            <a:r>
              <a:rPr dirty="0"/>
              <a:t>:  </a:t>
            </a:r>
            <a:r>
              <a:rPr i="1" dirty="0"/>
              <a:t>O(1)</a:t>
            </a:r>
          </a:p>
          <a:p>
            <a:pPr marL="0" indent="0" defTabSz="457200">
              <a:lnSpc>
                <a:spcPct val="100000"/>
              </a:lnSpc>
              <a:defRPr sz="4500" spc="0">
                <a:latin typeface="Times Roman"/>
                <a:ea typeface="Times Roman"/>
                <a:cs typeface="Times Roman"/>
                <a:sym typeface="Times Roman"/>
              </a:defRPr>
            </a:pPr>
            <a:endParaRPr i="1" dirty="0"/>
          </a:p>
          <a:p>
            <a:pPr marL="0" indent="0" defTabSz="457200">
              <a:lnSpc>
                <a:spcPct val="100000"/>
              </a:lnSpc>
              <a:defRPr sz="4500" spc="0"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dirty="0"/>
              <a:t>Se </a:t>
            </a:r>
            <a:r>
              <a:rPr dirty="0" err="1"/>
              <a:t>mai</a:t>
            </a:r>
            <a:r>
              <a:rPr dirty="0"/>
              <a:t> </a:t>
            </a:r>
            <a:r>
              <a:rPr dirty="0" err="1"/>
              <a:t>numește</a:t>
            </a:r>
            <a:r>
              <a:rPr dirty="0"/>
              <a:t> </a:t>
            </a:r>
            <a:r>
              <a:rPr dirty="0" err="1"/>
              <a:t>sortare</a:t>
            </a:r>
            <a:r>
              <a:rPr dirty="0"/>
              <a:t> </a:t>
            </a:r>
            <a:r>
              <a:rPr dirty="0" err="1"/>
              <a:t>prin</a:t>
            </a:r>
            <a:r>
              <a:rPr dirty="0"/>
              <a:t> </a:t>
            </a:r>
            <a:r>
              <a:rPr dirty="0" err="1"/>
              <a:t>comparare</a:t>
            </a:r>
            <a:r>
              <a:rPr dirty="0"/>
              <a:t>.</a:t>
            </a:r>
            <a:endParaRPr dirty="0">
              <a:solidFill>
                <a:srgbClr val="000000"/>
              </a:solidFill>
            </a:endParaRPr>
          </a:p>
          <a:p>
            <a:pPr marL="0" indent="0" defTabSz="457200">
              <a:lnSpc>
                <a:spcPct val="100000"/>
              </a:lnSpc>
              <a:defRPr sz="4500" spc="0">
                <a:latin typeface="Times Roman"/>
                <a:ea typeface="Times Roman"/>
                <a:cs typeface="Times Roman"/>
                <a:sym typeface="Times Roman"/>
              </a:defRPr>
            </a:pPr>
            <a:endParaRPr dirty="0">
              <a:solidFill>
                <a:srgbClr val="000000"/>
              </a:solidFill>
            </a:endParaRPr>
          </a:p>
          <a:p>
            <a:pPr marL="0" indent="0" defTabSz="355600">
              <a:lnSpc>
                <a:spcPct val="100000"/>
              </a:lnSpc>
              <a:defRPr sz="4500" spc="0"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dirty="0"/>
              <a:t>Este o </a:t>
            </a:r>
            <a:r>
              <a:rPr dirty="0" err="1"/>
              <a:t>sortare</a:t>
            </a:r>
            <a:r>
              <a:rPr dirty="0"/>
              <a:t> </a:t>
            </a:r>
            <a:r>
              <a:rPr dirty="0" err="1"/>
              <a:t>instabilă</a:t>
            </a:r>
            <a:r>
              <a:rPr dirty="0"/>
              <a:t>.</a:t>
            </a:r>
          </a:p>
        </p:txBody>
      </p:sp>
      <p:pic>
        <p:nvPicPr>
          <p:cNvPr id="184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692049" y="6799253"/>
            <a:ext cx="9279693" cy="618948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Bubble Sort…"/>
          <p:cNvSpPr txBox="1">
            <a:spLocks noGrp="1"/>
          </p:cNvSpPr>
          <p:nvPr>
            <p:ph type="body" idx="1"/>
          </p:nvPr>
        </p:nvSpPr>
        <p:spPr>
          <a:xfrm>
            <a:off x="1981200" y="-304799"/>
            <a:ext cx="8382000" cy="4572000"/>
          </a:xfrm>
          <a:prstGeom prst="rect">
            <a:avLst/>
          </a:prstGeom>
        </p:spPr>
        <p:txBody>
          <a:bodyPr/>
          <a:lstStyle/>
          <a:p>
            <a:pPr marL="0" indent="0" defTabSz="457200">
              <a:lnSpc>
                <a:spcPct val="100000"/>
              </a:lnSpc>
              <a:defRPr sz="5600" b="1" spc="0"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lang="en-US" dirty="0" smtClean="0"/>
              <a:t>C++ STL Sort</a:t>
            </a: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5116" y="1371600"/>
            <a:ext cx="14020800" cy="105156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280216065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Bubble Sort…"/>
          <p:cNvSpPr txBox="1">
            <a:spLocks noGrp="1"/>
          </p:cNvSpPr>
          <p:nvPr>
            <p:ph type="body" idx="1"/>
          </p:nvPr>
        </p:nvSpPr>
        <p:spPr>
          <a:xfrm>
            <a:off x="1981200" y="-304799"/>
            <a:ext cx="8382000" cy="4572000"/>
          </a:xfrm>
          <a:prstGeom prst="rect">
            <a:avLst/>
          </a:prstGeom>
        </p:spPr>
        <p:txBody>
          <a:bodyPr/>
          <a:lstStyle/>
          <a:p>
            <a:pPr marL="0" indent="0" defTabSz="457200">
              <a:lnSpc>
                <a:spcPct val="100000"/>
              </a:lnSpc>
              <a:defRPr sz="5600" b="1" spc="0"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lang="en-US" dirty="0" smtClean="0"/>
              <a:t>C++ STL Sort </a:t>
            </a:r>
            <a:r>
              <a:rPr lang="en-US" dirty="0" err="1" smtClean="0"/>
              <a:t>vs</a:t>
            </a:r>
            <a:endParaRPr lang="en-US" dirty="0" smtClean="0"/>
          </a:p>
          <a:p>
            <a:pPr marL="0" indent="0" defTabSz="457200">
              <a:lnSpc>
                <a:spcPct val="100000"/>
              </a:lnSpc>
              <a:defRPr sz="5600" b="1" spc="0"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lang="en-US" dirty="0" smtClean="0"/>
              <a:t>Heap Sort</a:t>
            </a:r>
            <a:endParaRPr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3429000"/>
            <a:ext cx="9753600" cy="73152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30463" y="3429000"/>
            <a:ext cx="9753600" cy="73152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29581951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Bubble Sort…"/>
          <p:cNvSpPr txBox="1">
            <a:spLocks noGrp="1"/>
          </p:cNvSpPr>
          <p:nvPr>
            <p:ph type="body" idx="1"/>
          </p:nvPr>
        </p:nvSpPr>
        <p:spPr>
          <a:xfrm>
            <a:off x="1981200" y="-304799"/>
            <a:ext cx="8382000" cy="4572000"/>
          </a:xfrm>
          <a:prstGeom prst="rect">
            <a:avLst/>
          </a:prstGeom>
        </p:spPr>
        <p:txBody>
          <a:bodyPr/>
          <a:lstStyle/>
          <a:p>
            <a:pPr marL="0" indent="0" defTabSz="457200">
              <a:lnSpc>
                <a:spcPct val="100000"/>
              </a:lnSpc>
              <a:defRPr sz="5600" b="1" spc="0"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lang="en-US" dirty="0" smtClean="0"/>
              <a:t>C++ STL Sort </a:t>
            </a:r>
            <a:r>
              <a:rPr lang="en-US" dirty="0" err="1" smtClean="0"/>
              <a:t>vs</a:t>
            </a:r>
            <a:endParaRPr lang="en-US" dirty="0" smtClean="0"/>
          </a:p>
          <a:p>
            <a:pPr marL="0" indent="0" defTabSz="457200">
              <a:lnSpc>
                <a:spcPct val="100000"/>
              </a:lnSpc>
              <a:defRPr sz="5600" b="1" spc="0"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lang="en-US" dirty="0" smtClean="0"/>
              <a:t>Bucket Sort</a:t>
            </a: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77800" y="3505200"/>
            <a:ext cx="9753600" cy="73152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6979" y="3505200"/>
            <a:ext cx="9753600" cy="73152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519358542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Modalitatea de calculare:…"/>
          <p:cNvSpPr txBox="1">
            <a:spLocks noGrp="1"/>
          </p:cNvSpPr>
          <p:nvPr>
            <p:ph type="body" idx="1"/>
          </p:nvPr>
        </p:nvSpPr>
        <p:spPr>
          <a:xfrm>
            <a:off x="2204275" y="858120"/>
            <a:ext cx="19975450" cy="10763705"/>
          </a:xfrm>
          <a:prstGeom prst="rect">
            <a:avLst/>
          </a:prstGeom>
        </p:spPr>
        <p:txBody>
          <a:bodyPr/>
          <a:lstStyle/>
          <a:p>
            <a:pPr marL="0" indent="0" defTabSz="457200">
              <a:lnSpc>
                <a:spcPct val="100000"/>
              </a:lnSpc>
              <a:defRPr sz="5600" b="1" spc="0">
                <a:latin typeface="Times Roman"/>
                <a:ea typeface="Times Roman"/>
                <a:cs typeface="Times Roman"/>
                <a:sym typeface="Times Roman"/>
              </a:defRPr>
            </a:pPr>
            <a:r>
              <a:t>Modalitatea de calculare:</a:t>
            </a:r>
            <a:endParaRPr sz="3100">
              <a:solidFill>
                <a:srgbClr val="000000"/>
              </a:solidFill>
            </a:endParaRPr>
          </a:p>
          <a:p>
            <a:pPr marL="0" indent="0" defTabSz="457200">
              <a:lnSpc>
                <a:spcPct val="100000"/>
              </a:lnSpc>
              <a:defRPr sz="4566" spc="0">
                <a:latin typeface="Times Roman"/>
                <a:ea typeface="Times Roman"/>
                <a:cs typeface="Times Roman"/>
                <a:sym typeface="Times Roman"/>
              </a:defRPr>
            </a:pPr>
            <a:r>
              <a:t>S-au rulat pe teste cu un număr variabil de elemente:</a:t>
            </a:r>
            <a:endParaRPr sz="3100">
              <a:solidFill>
                <a:srgbClr val="000000"/>
              </a:solidFill>
            </a:endParaRPr>
          </a:p>
          <a:p>
            <a:pPr marL="0" indent="0" defTabSz="457200">
              <a:lnSpc>
                <a:spcPct val="100000"/>
              </a:lnSpc>
              <a:defRPr sz="4566" spc="0">
                <a:latin typeface="Times Roman"/>
                <a:ea typeface="Times Roman"/>
                <a:cs typeface="Times Roman"/>
                <a:sym typeface="Times Roman"/>
              </a:defRPr>
            </a:pPr>
            <a:r>
              <a:rPr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</a:t>
            </a:r>
            <a:r>
              <a:t>10^4</a:t>
            </a:r>
            <a:endParaRPr sz="3100">
              <a:solidFill>
                <a:srgbClr val="000000"/>
              </a:solidFill>
            </a:endParaRPr>
          </a:p>
          <a:p>
            <a:pPr marL="0" indent="0" defTabSz="457200">
              <a:lnSpc>
                <a:spcPct val="100000"/>
              </a:lnSpc>
              <a:defRPr sz="4566" spc="0">
                <a:latin typeface="Times Roman"/>
                <a:ea typeface="Times Roman"/>
                <a:cs typeface="Times Roman"/>
                <a:sym typeface="Times Roman"/>
              </a:defRPr>
            </a:pPr>
            <a:r>
              <a:rPr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</a:t>
            </a:r>
            <a:r>
              <a:t>10^5</a:t>
            </a:r>
            <a:endParaRPr sz="3100">
              <a:solidFill>
                <a:srgbClr val="000000"/>
              </a:solidFill>
            </a:endParaRPr>
          </a:p>
          <a:p>
            <a:pPr marL="0" indent="0" defTabSz="457200">
              <a:lnSpc>
                <a:spcPct val="100000"/>
              </a:lnSpc>
              <a:defRPr sz="4566" spc="0">
                <a:latin typeface="Times Roman"/>
                <a:ea typeface="Times Roman"/>
                <a:cs typeface="Times Roman"/>
                <a:sym typeface="Times Roman"/>
              </a:defRPr>
            </a:pPr>
            <a:r>
              <a:rPr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</a:t>
            </a:r>
            <a:r>
              <a:t>10^6</a:t>
            </a:r>
            <a:endParaRPr sz="3100">
              <a:solidFill>
                <a:srgbClr val="000000"/>
              </a:solidFill>
            </a:endParaRPr>
          </a:p>
          <a:p>
            <a:pPr marL="0" indent="0" defTabSz="457200">
              <a:lnSpc>
                <a:spcPct val="100000"/>
              </a:lnSpc>
              <a:defRPr sz="4566" spc="0">
                <a:latin typeface="Times Roman"/>
                <a:ea typeface="Times Roman"/>
                <a:cs typeface="Times Roman"/>
                <a:sym typeface="Times Roman"/>
              </a:defRPr>
            </a:pPr>
            <a:r>
              <a:rPr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</a:t>
            </a:r>
            <a:r>
              <a:t>10^7</a:t>
            </a:r>
          </a:p>
          <a:p>
            <a:pPr marL="0" indent="0" defTabSz="457200">
              <a:lnSpc>
                <a:spcPct val="100000"/>
              </a:lnSpc>
              <a:defRPr sz="4566" spc="0">
                <a:latin typeface="Times Roman"/>
                <a:ea typeface="Times Roman"/>
                <a:cs typeface="Times Roman"/>
                <a:sym typeface="Times Roman"/>
              </a:defRPr>
            </a:pPr>
            <a:r>
              <a:rPr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</a:t>
            </a:r>
            <a:r>
              <a:t>10^8</a:t>
            </a:r>
            <a:endParaRPr sz="3100">
              <a:solidFill>
                <a:srgbClr val="000000"/>
              </a:solidFill>
            </a:endParaRPr>
          </a:p>
          <a:p>
            <a:pPr marL="0" indent="0" defTabSz="457200">
              <a:lnSpc>
                <a:spcPct val="100000"/>
              </a:lnSpc>
              <a:defRPr sz="4566" spc="0">
                <a:latin typeface="Times Roman"/>
                <a:ea typeface="Times Roman"/>
                <a:cs typeface="Times Roman"/>
                <a:sym typeface="Times Roman"/>
              </a:defRPr>
            </a:pPr>
            <a:r>
              <a:rPr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</a:t>
            </a:r>
            <a:r>
              <a:t>21661625</a:t>
            </a:r>
          </a:p>
          <a:p>
            <a:pPr marL="0" indent="0" defTabSz="457200">
              <a:lnSpc>
                <a:spcPct val="100000"/>
              </a:lnSpc>
              <a:defRPr sz="4566" spc="0">
                <a:latin typeface="Times Roman"/>
                <a:ea typeface="Times Roman"/>
                <a:cs typeface="Times Roman"/>
                <a:sym typeface="Times Roman"/>
              </a:defRPr>
            </a:pPr>
            <a:endParaRPr/>
          </a:p>
          <a:p>
            <a:pPr marL="0" indent="0" defTabSz="457200">
              <a:lnSpc>
                <a:spcPct val="100000"/>
              </a:lnSpc>
              <a:defRPr sz="4566" spc="0">
                <a:latin typeface="Times Roman"/>
                <a:ea typeface="Times Roman"/>
                <a:cs typeface="Times Roman"/>
                <a:sym typeface="Times Roman"/>
              </a:defRPr>
            </a:pPr>
            <a:r>
              <a:t>Au fost făcute teste separate pentru numere int si pentru float, pentru a accentua utilitatea anumitor algoritmi pentru anumite tipuri de date.</a:t>
            </a:r>
          </a:p>
          <a:p>
            <a:pPr marL="0" indent="0" defTabSz="457200">
              <a:lnSpc>
                <a:spcPct val="100000"/>
              </a:lnSpc>
              <a:defRPr sz="4500" spc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>
              <a:latin typeface="Times Roman"/>
              <a:ea typeface="Times Roman"/>
              <a:cs typeface="Times Roman"/>
              <a:sym typeface="Times Roman"/>
            </a:endParaRPr>
          </a:p>
          <a:p>
            <a:pPr marL="0" indent="0" defTabSz="457200">
              <a:lnSpc>
                <a:spcPct val="100000"/>
              </a:lnSpc>
              <a:defRPr sz="4500" spc="0">
                <a:latin typeface="Times Roman"/>
                <a:ea typeface="Times Roman"/>
                <a:cs typeface="Times Roman"/>
                <a:sym typeface="Times Roman"/>
              </a:defRPr>
            </a:pPr>
            <a:r>
              <a:t>Toti timpii sunt calculati in CPU time de la momentul inceperii algoritmului pana la finalzarea sortarii.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Bubble Sort…"/>
          <p:cNvSpPr txBox="1">
            <a:spLocks noGrp="1"/>
          </p:cNvSpPr>
          <p:nvPr>
            <p:ph type="body" idx="1"/>
          </p:nvPr>
        </p:nvSpPr>
        <p:spPr>
          <a:xfrm>
            <a:off x="1981200" y="-304799"/>
            <a:ext cx="8382000" cy="4572000"/>
          </a:xfrm>
          <a:prstGeom prst="rect">
            <a:avLst/>
          </a:prstGeom>
        </p:spPr>
        <p:txBody>
          <a:bodyPr/>
          <a:lstStyle/>
          <a:p>
            <a:pPr marL="0" indent="0" defTabSz="457200">
              <a:lnSpc>
                <a:spcPct val="100000"/>
              </a:lnSpc>
              <a:defRPr sz="5600" b="1" spc="0"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lang="en-US" dirty="0" smtClean="0"/>
              <a:t>C++ STL Sort </a:t>
            </a:r>
            <a:r>
              <a:rPr lang="en-US" dirty="0" err="1" smtClean="0"/>
              <a:t>vs</a:t>
            </a:r>
            <a:endParaRPr lang="en-US" dirty="0" smtClean="0"/>
          </a:p>
          <a:p>
            <a:pPr marL="0" indent="0" defTabSz="457200">
              <a:lnSpc>
                <a:spcPct val="100000"/>
              </a:lnSpc>
              <a:defRPr sz="5600" b="1" spc="0"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lang="en-US" dirty="0" smtClean="0"/>
              <a:t>Counting Sort</a:t>
            </a: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3954379"/>
            <a:ext cx="9753600" cy="73152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46505" y="3954379"/>
            <a:ext cx="9753600" cy="73152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590409098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Bubble Sort…"/>
          <p:cNvSpPr txBox="1">
            <a:spLocks noGrp="1"/>
          </p:cNvSpPr>
          <p:nvPr>
            <p:ph type="body" idx="1"/>
          </p:nvPr>
        </p:nvSpPr>
        <p:spPr>
          <a:xfrm>
            <a:off x="1981200" y="-304799"/>
            <a:ext cx="8382000" cy="4572000"/>
          </a:xfrm>
          <a:prstGeom prst="rect">
            <a:avLst/>
          </a:prstGeom>
        </p:spPr>
        <p:txBody>
          <a:bodyPr/>
          <a:lstStyle/>
          <a:p>
            <a:pPr marL="0" indent="0" defTabSz="457200">
              <a:lnSpc>
                <a:spcPct val="100000"/>
              </a:lnSpc>
              <a:defRPr sz="5600" b="1" spc="0"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lang="en-US" dirty="0" smtClean="0"/>
              <a:t>C++ STL Sort </a:t>
            </a:r>
            <a:r>
              <a:rPr lang="en-US" dirty="0" err="1" smtClean="0"/>
              <a:t>vs</a:t>
            </a:r>
            <a:endParaRPr lang="en-US" dirty="0" smtClean="0"/>
          </a:p>
          <a:p>
            <a:pPr marL="0" indent="0" defTabSz="457200">
              <a:lnSpc>
                <a:spcPct val="100000"/>
              </a:lnSpc>
              <a:defRPr sz="5600" b="1" spc="0"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lang="en-US" dirty="0" err="1" smtClean="0"/>
              <a:t>MergeSort</a:t>
            </a: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1095" y="3962400"/>
            <a:ext cx="9753600" cy="73152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06400" y="3962400"/>
            <a:ext cx="9753600" cy="73152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921895087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Bubble Sort…"/>
          <p:cNvSpPr txBox="1">
            <a:spLocks noGrp="1"/>
          </p:cNvSpPr>
          <p:nvPr>
            <p:ph type="body" idx="1"/>
          </p:nvPr>
        </p:nvSpPr>
        <p:spPr>
          <a:xfrm>
            <a:off x="1981200" y="-304799"/>
            <a:ext cx="8382000" cy="4572000"/>
          </a:xfrm>
          <a:prstGeom prst="rect">
            <a:avLst/>
          </a:prstGeom>
        </p:spPr>
        <p:txBody>
          <a:bodyPr/>
          <a:lstStyle/>
          <a:p>
            <a:pPr marL="0" indent="0" defTabSz="457200">
              <a:lnSpc>
                <a:spcPct val="100000"/>
              </a:lnSpc>
              <a:defRPr sz="5600" b="1" spc="0"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lang="en-US" dirty="0" smtClean="0"/>
              <a:t>C++ STL Sort </a:t>
            </a:r>
            <a:r>
              <a:rPr lang="en-US" dirty="0" err="1" smtClean="0"/>
              <a:t>vs</a:t>
            </a:r>
            <a:endParaRPr lang="en-US" dirty="0" smtClean="0"/>
          </a:p>
          <a:p>
            <a:pPr marL="0" indent="0" defTabSz="457200">
              <a:lnSpc>
                <a:spcPct val="100000"/>
              </a:lnSpc>
              <a:defRPr sz="5600" b="1" spc="0"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lang="en-US" dirty="0" smtClean="0"/>
              <a:t>Shell Sort</a:t>
            </a:r>
            <a:endParaRPr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3733800"/>
            <a:ext cx="9753600" cy="73152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0200" y="3733800"/>
            <a:ext cx="9753600" cy="73152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949672826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Bubble Sort…"/>
          <p:cNvSpPr txBox="1">
            <a:spLocks noGrp="1"/>
          </p:cNvSpPr>
          <p:nvPr>
            <p:ph type="body" idx="1"/>
          </p:nvPr>
        </p:nvSpPr>
        <p:spPr>
          <a:xfrm>
            <a:off x="1981200" y="-304799"/>
            <a:ext cx="8382000" cy="4572000"/>
          </a:xfrm>
          <a:prstGeom prst="rect">
            <a:avLst/>
          </a:prstGeom>
        </p:spPr>
        <p:txBody>
          <a:bodyPr/>
          <a:lstStyle/>
          <a:p>
            <a:pPr marL="0" indent="0" defTabSz="457200">
              <a:lnSpc>
                <a:spcPct val="100000"/>
              </a:lnSpc>
              <a:defRPr sz="5600" b="1" spc="0"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lang="en-US" dirty="0" smtClean="0"/>
              <a:t>C++ STL Sort </a:t>
            </a:r>
            <a:r>
              <a:rPr lang="en-US" dirty="0" err="1" smtClean="0"/>
              <a:t>vs</a:t>
            </a:r>
            <a:endParaRPr lang="en-US" dirty="0" smtClean="0"/>
          </a:p>
          <a:p>
            <a:pPr marL="0" indent="0" defTabSz="457200">
              <a:lnSpc>
                <a:spcPct val="100000"/>
              </a:lnSpc>
              <a:defRPr sz="5600" b="1" spc="0"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lang="en-US" dirty="0" err="1" smtClean="0"/>
              <a:t>RadixSort</a:t>
            </a:r>
            <a:r>
              <a:rPr lang="en-US" dirty="0" smtClean="0"/>
              <a:t> base 10</a:t>
            </a: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4090737"/>
            <a:ext cx="9753600" cy="73152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8326" y="4090737"/>
            <a:ext cx="9753600" cy="73152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317349956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Bubble Sort…"/>
          <p:cNvSpPr txBox="1">
            <a:spLocks noGrp="1"/>
          </p:cNvSpPr>
          <p:nvPr>
            <p:ph type="body" idx="1"/>
          </p:nvPr>
        </p:nvSpPr>
        <p:spPr>
          <a:xfrm>
            <a:off x="1981200" y="-304799"/>
            <a:ext cx="8382000" cy="4572000"/>
          </a:xfrm>
          <a:prstGeom prst="rect">
            <a:avLst/>
          </a:prstGeom>
        </p:spPr>
        <p:txBody>
          <a:bodyPr/>
          <a:lstStyle/>
          <a:p>
            <a:pPr marL="0" indent="0" defTabSz="457200">
              <a:lnSpc>
                <a:spcPct val="100000"/>
              </a:lnSpc>
              <a:defRPr sz="5600" b="1" spc="0"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lang="en-US" dirty="0" smtClean="0"/>
              <a:t>C++ STL Sort </a:t>
            </a:r>
            <a:r>
              <a:rPr lang="en-US" dirty="0" err="1" smtClean="0"/>
              <a:t>vs</a:t>
            </a:r>
            <a:endParaRPr lang="en-US" dirty="0" smtClean="0"/>
          </a:p>
          <a:p>
            <a:pPr marL="0" indent="0" defTabSz="457200">
              <a:lnSpc>
                <a:spcPct val="100000"/>
              </a:lnSpc>
              <a:defRPr sz="5600" b="1" spc="0"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lang="en-US" dirty="0" err="1" smtClean="0"/>
              <a:t>RadixSort</a:t>
            </a:r>
            <a:r>
              <a:rPr lang="en-US" dirty="0" smtClean="0"/>
              <a:t> base 2^16</a:t>
            </a: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8958" y="4114800"/>
            <a:ext cx="9753600" cy="73152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82600" y="4114800"/>
            <a:ext cx="9753600" cy="73152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702473155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CONCLUZII…"/>
          <p:cNvSpPr txBox="1">
            <a:spLocks noGrp="1"/>
          </p:cNvSpPr>
          <p:nvPr>
            <p:ph type="body" idx="1"/>
          </p:nvPr>
        </p:nvSpPr>
        <p:spPr>
          <a:xfrm>
            <a:off x="1753923" y="1044413"/>
            <a:ext cx="20876154" cy="9218636"/>
          </a:xfrm>
          <a:prstGeom prst="rect">
            <a:avLst/>
          </a:prstGeom>
        </p:spPr>
        <p:txBody>
          <a:bodyPr/>
          <a:lstStyle/>
          <a:p>
            <a:pPr>
              <a:defRPr sz="6500" b="1" spc="-130">
                <a:latin typeface="Times Roman"/>
                <a:ea typeface="Times Roman"/>
                <a:cs typeface="Times Roman"/>
                <a:sym typeface="Times Roman"/>
              </a:defRPr>
            </a:pPr>
            <a:r>
              <a:t>CONCLUZII</a:t>
            </a:r>
          </a:p>
          <a:p>
            <a:pPr>
              <a:defRPr sz="6500" b="1" spc="-130">
                <a:latin typeface="Times Roman"/>
                <a:ea typeface="Times Roman"/>
                <a:cs typeface="Times Roman"/>
                <a:sym typeface="Times Roman"/>
              </a:defRPr>
            </a:pPr>
            <a:endParaRPr/>
          </a:p>
          <a:p>
            <a:pPr marL="0" indent="0" defTabSz="457200">
              <a:lnSpc>
                <a:spcPct val="100000"/>
              </a:lnSpc>
              <a:defRPr sz="4500" spc="0">
                <a:latin typeface="Times Roman"/>
                <a:ea typeface="Times Roman"/>
                <a:cs typeface="Times Roman"/>
                <a:sym typeface="Times Roman"/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•</a:t>
            </a:r>
            <a:r>
              <a:t> BubbleSort, pentru putine valori patial sortate poate aduce o performanta neasteptat de buna</a:t>
            </a:r>
          </a:p>
          <a:p>
            <a:pPr marL="0" indent="0" defTabSz="457200">
              <a:lnSpc>
                <a:spcPct val="100000"/>
              </a:lnSpc>
              <a:defRPr sz="4500" spc="0">
                <a:latin typeface="Times Roman"/>
                <a:ea typeface="Times Roman"/>
                <a:cs typeface="Times Roman"/>
                <a:sym typeface="Times Roman"/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•</a:t>
            </a:r>
            <a:r>
              <a:t> CountSort este cea mai rapida, insa depinde de valoarea maxima a elementelor si necesita spatiu suplimentar</a:t>
            </a:r>
          </a:p>
          <a:p>
            <a:pPr marL="0" indent="0" defTabSz="457200">
              <a:lnSpc>
                <a:spcPct val="100000"/>
              </a:lnSpc>
              <a:defRPr sz="4500" spc="0">
                <a:latin typeface="Times Roman"/>
                <a:ea typeface="Times Roman"/>
                <a:cs typeface="Times Roman"/>
                <a:sym typeface="Times Roman"/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•</a:t>
            </a:r>
            <a:r>
              <a:t> MergeSort este stabil, insa poate produce multe recursii pe stiva chiar daca era necesara o singura interschimbare</a:t>
            </a:r>
          </a:p>
          <a:p>
            <a:pPr marL="0" indent="0" defTabSz="457200">
              <a:lnSpc>
                <a:spcPct val="100000"/>
              </a:lnSpc>
              <a:defRPr sz="4500" spc="0">
                <a:latin typeface="Times Roman"/>
                <a:ea typeface="Times Roman"/>
                <a:cs typeface="Times Roman"/>
                <a:sym typeface="Times Roman"/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•</a:t>
            </a:r>
            <a:r>
              <a:t> ShellSort incepe sa-si piarda din performanta cu cresterea numarului de elemente si a valorilor sale</a:t>
            </a:r>
          </a:p>
          <a:p>
            <a:pPr marL="0" indent="0" defTabSz="457200">
              <a:lnSpc>
                <a:spcPct val="100000"/>
              </a:lnSpc>
              <a:defRPr sz="4500" spc="0">
                <a:latin typeface="Times Roman"/>
                <a:ea typeface="Times Roman"/>
                <a:cs typeface="Times Roman"/>
                <a:sym typeface="Times Roman"/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•</a:t>
            </a:r>
            <a:r>
              <a:t> RadixSort este dintre cel mai eficente, performand mult mai bine pentru baze de numarare superioare</a:t>
            </a:r>
          </a:p>
          <a:p>
            <a:pPr marL="0" indent="0" defTabSz="457200">
              <a:lnSpc>
                <a:spcPct val="100000"/>
              </a:lnSpc>
              <a:defRPr sz="1200" spc="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Radix Sort…"/>
          <p:cNvSpPr txBox="1">
            <a:spLocks noGrp="1"/>
          </p:cNvSpPr>
          <p:nvPr>
            <p:ph type="body" idx="1"/>
          </p:nvPr>
        </p:nvSpPr>
        <p:spPr>
          <a:xfrm>
            <a:off x="2204275" y="-958507"/>
            <a:ext cx="19975450" cy="10763705"/>
          </a:xfrm>
          <a:prstGeom prst="rect">
            <a:avLst/>
          </a:prstGeom>
        </p:spPr>
        <p:txBody>
          <a:bodyPr/>
          <a:lstStyle/>
          <a:p>
            <a:pPr marL="0" indent="0" defTabSz="457200">
              <a:lnSpc>
                <a:spcPct val="100000"/>
              </a:lnSpc>
              <a:defRPr sz="5600" b="1" spc="0">
                <a:latin typeface="Times Roman"/>
                <a:ea typeface="Times Roman"/>
                <a:cs typeface="Times Roman"/>
                <a:sym typeface="Times Roman"/>
              </a:defRPr>
            </a:pPr>
            <a:r>
              <a:t>Radix Sort</a:t>
            </a:r>
            <a:endParaRPr sz="1200"/>
          </a:p>
          <a:p>
            <a:pPr marL="0" indent="0" defTabSz="457200">
              <a:lnSpc>
                <a:spcPct val="100000"/>
              </a:lnSpc>
              <a:defRPr sz="1200" spc="0">
                <a:latin typeface="Times Roman"/>
                <a:ea typeface="Times Roman"/>
                <a:cs typeface="Times Roman"/>
                <a:sym typeface="Times Roman"/>
              </a:defRPr>
            </a:pPr>
            <a:endParaRPr sz="1200"/>
          </a:p>
          <a:p>
            <a:pPr marL="0" indent="0" defTabSz="457200">
              <a:lnSpc>
                <a:spcPct val="100000"/>
              </a:lnSpc>
              <a:defRPr sz="4500" spc="0">
                <a:latin typeface="Times Roman"/>
                <a:ea typeface="Times Roman"/>
                <a:cs typeface="Times Roman"/>
                <a:sym typeface="Times Roman"/>
              </a:defRPr>
            </a:pPr>
            <a:r>
              <a:t>Este un algoritm de sortare bazat pe numarare.  Se numără câte numere au cifra curenta mai mica decât cea a numărului curent, începând de la LSD.</a:t>
            </a:r>
          </a:p>
          <a:p>
            <a:pPr marL="0" indent="0" defTabSz="457200">
              <a:lnSpc>
                <a:spcPct val="100000"/>
              </a:lnSpc>
              <a:defRPr sz="4500" spc="0">
                <a:latin typeface="Times Roman"/>
                <a:ea typeface="Times Roman"/>
                <a:cs typeface="Times Roman"/>
                <a:sym typeface="Times Roman"/>
              </a:defRPr>
            </a:pPr>
            <a:endParaRPr/>
          </a:p>
          <a:p>
            <a:pPr marL="0" indent="0" defTabSz="457200">
              <a:lnSpc>
                <a:spcPct val="100000"/>
              </a:lnSpc>
              <a:defRPr sz="4500" spc="0">
                <a:latin typeface="Times Roman"/>
                <a:ea typeface="Times Roman"/>
                <a:cs typeface="Times Roman"/>
                <a:sym typeface="Times Roman"/>
              </a:defRPr>
            </a:pPr>
            <a:r>
              <a:t>Worst-case performance:  </a:t>
            </a:r>
            <a:r>
              <a:rPr i="1"/>
              <a:t>O(w*n) </a:t>
            </a:r>
            <a:r>
              <a:t>, n-nr de elemente,w-lungimea maxima a lunui element.</a:t>
            </a:r>
          </a:p>
          <a:p>
            <a:pPr marL="0" indent="0" defTabSz="457200">
              <a:lnSpc>
                <a:spcPct val="100000"/>
              </a:lnSpc>
              <a:defRPr sz="4500" spc="0">
                <a:latin typeface="Times Roman"/>
                <a:ea typeface="Times Roman"/>
                <a:cs typeface="Times Roman"/>
                <a:sym typeface="Times Roman"/>
              </a:defRPr>
            </a:pPr>
            <a:endParaRPr/>
          </a:p>
          <a:p>
            <a:pPr marL="0" indent="0" defTabSz="457200">
              <a:lnSpc>
                <a:spcPct val="100000"/>
              </a:lnSpc>
              <a:defRPr sz="4500" spc="0">
                <a:latin typeface="Times Roman"/>
                <a:ea typeface="Times Roman"/>
                <a:cs typeface="Times Roman"/>
                <a:sym typeface="Times Roman"/>
              </a:defRPr>
            </a:pPr>
            <a:r>
              <a:t>Worst-case space complexity </a:t>
            </a:r>
            <a:r>
              <a:rPr i="1"/>
              <a:t>O(w+n)</a:t>
            </a:r>
          </a:p>
          <a:p>
            <a:pPr marL="0" indent="0" defTabSz="457200">
              <a:lnSpc>
                <a:spcPct val="100000"/>
              </a:lnSpc>
              <a:defRPr sz="4500" spc="0">
                <a:latin typeface="Times Roman"/>
                <a:ea typeface="Times Roman"/>
                <a:cs typeface="Times Roman"/>
                <a:sym typeface="Times Roman"/>
              </a:defRPr>
            </a:pPr>
            <a:endParaRPr i="1"/>
          </a:p>
          <a:p>
            <a:pPr marL="0" indent="0" defTabSz="355600">
              <a:lnSpc>
                <a:spcPct val="100000"/>
              </a:lnSpc>
              <a:defRPr sz="4500" spc="0">
                <a:latin typeface="Times Roman"/>
                <a:ea typeface="Times Roman"/>
                <a:cs typeface="Times Roman"/>
                <a:sym typeface="Times Roman"/>
              </a:defRPr>
            </a:pPr>
            <a:r>
              <a:t>Este o sortare instabilă.</a:t>
            </a:r>
          </a:p>
        </p:txBody>
      </p:sp>
      <p:pic>
        <p:nvPicPr>
          <p:cNvPr id="178" name="Simplistic-illustration-of-the-steps-performed-in-a-radix-sort-In-this-example-the.png" descr="Simplistic-illustration-of-the-steps-performed-in-a-radix-sort-In-this-example-th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776512" y="7931084"/>
            <a:ext cx="10044577" cy="39847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Radix Sort…"/>
          <p:cNvSpPr txBox="1">
            <a:spLocks noGrp="1"/>
          </p:cNvSpPr>
          <p:nvPr>
            <p:ph type="body" idx="1"/>
          </p:nvPr>
        </p:nvSpPr>
        <p:spPr>
          <a:xfrm>
            <a:off x="2204275" y="-958507"/>
            <a:ext cx="19975450" cy="5530507"/>
          </a:xfrm>
          <a:prstGeom prst="rect">
            <a:avLst/>
          </a:prstGeom>
        </p:spPr>
        <p:txBody>
          <a:bodyPr/>
          <a:lstStyle/>
          <a:p>
            <a:pPr marL="0" indent="0" defTabSz="457200">
              <a:lnSpc>
                <a:spcPct val="100000"/>
              </a:lnSpc>
              <a:defRPr sz="5600" b="1" spc="0"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dirty="0"/>
              <a:t>Radix </a:t>
            </a:r>
            <a:r>
              <a:rPr dirty="0" smtClean="0"/>
              <a:t>Sort</a:t>
            </a:r>
            <a:endParaRPr lang="en-US" dirty="0" smtClean="0"/>
          </a:p>
          <a:p>
            <a:pPr marL="0" indent="0" defTabSz="457200">
              <a:lnSpc>
                <a:spcPct val="100000"/>
              </a:lnSpc>
              <a:defRPr sz="5600" b="1" spc="0">
                <a:latin typeface="Times Roman"/>
                <a:ea typeface="Times Roman"/>
                <a:cs typeface="Times Roman"/>
                <a:sym typeface="Times Roman"/>
              </a:defRPr>
            </a:pPr>
            <a:endParaRPr lang="en-US" sz="1200" dirty="0"/>
          </a:p>
          <a:p>
            <a:pPr marL="0" indent="0" defTabSz="457200">
              <a:lnSpc>
                <a:spcPct val="100000"/>
              </a:lnSpc>
              <a:defRPr sz="5600" b="1" spc="0">
                <a:latin typeface="Times Roman"/>
                <a:ea typeface="Times Roman"/>
                <a:cs typeface="Times Roman"/>
                <a:sym typeface="Times Roman"/>
              </a:defRPr>
            </a:pPr>
            <a:endParaRPr sz="1200" dirty="0"/>
          </a:p>
          <a:p>
            <a:pPr marL="0" indent="0" defTabSz="457200">
              <a:lnSpc>
                <a:spcPct val="100000"/>
              </a:lnSpc>
              <a:defRPr sz="1200" spc="0">
                <a:latin typeface="Times Roman"/>
                <a:ea typeface="Times Roman"/>
                <a:cs typeface="Times Roman"/>
                <a:sym typeface="Times Roman"/>
              </a:defRPr>
            </a:pPr>
            <a:endParaRPr sz="1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78852" y="3360820"/>
            <a:ext cx="10043172" cy="753577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3360820"/>
            <a:ext cx="9753600" cy="753577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112618052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Radix Sort…"/>
          <p:cNvSpPr txBox="1">
            <a:spLocks noGrp="1"/>
          </p:cNvSpPr>
          <p:nvPr>
            <p:ph type="body" idx="1"/>
          </p:nvPr>
        </p:nvSpPr>
        <p:spPr>
          <a:xfrm>
            <a:off x="2204275" y="-958507"/>
            <a:ext cx="19975450" cy="5530507"/>
          </a:xfrm>
          <a:prstGeom prst="rect">
            <a:avLst/>
          </a:prstGeom>
        </p:spPr>
        <p:txBody>
          <a:bodyPr/>
          <a:lstStyle/>
          <a:p>
            <a:pPr marL="0" indent="0" defTabSz="457200">
              <a:lnSpc>
                <a:spcPct val="100000"/>
              </a:lnSpc>
              <a:defRPr sz="5600" b="1" spc="0"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dirty="0"/>
              <a:t>Radix </a:t>
            </a:r>
            <a:r>
              <a:rPr dirty="0" smtClean="0"/>
              <a:t>Sort</a:t>
            </a:r>
            <a:r>
              <a:rPr lang="en-US" dirty="0" smtClean="0"/>
              <a:t>: Radix10 </a:t>
            </a:r>
            <a:r>
              <a:rPr lang="en-US" dirty="0" err="1" smtClean="0"/>
              <a:t>vs</a:t>
            </a:r>
            <a:r>
              <a:rPr lang="en-US" dirty="0" smtClean="0"/>
              <a:t> Radix2^16 on INT/FLOAT</a:t>
            </a:r>
          </a:p>
          <a:p>
            <a:pPr marL="0" indent="0" defTabSz="457200">
              <a:lnSpc>
                <a:spcPct val="100000"/>
              </a:lnSpc>
              <a:defRPr sz="5600" b="1" spc="0">
                <a:latin typeface="Times Roman"/>
                <a:ea typeface="Times Roman"/>
                <a:cs typeface="Times Roman"/>
                <a:sym typeface="Times Roman"/>
              </a:defRPr>
            </a:pPr>
            <a:endParaRPr lang="en-US" sz="1200" dirty="0"/>
          </a:p>
          <a:p>
            <a:pPr marL="0" indent="0" defTabSz="457200">
              <a:lnSpc>
                <a:spcPct val="100000"/>
              </a:lnSpc>
              <a:defRPr sz="5600" b="1" spc="0">
                <a:latin typeface="Times Roman"/>
                <a:ea typeface="Times Roman"/>
                <a:cs typeface="Times Roman"/>
                <a:sym typeface="Times Roman"/>
              </a:defRPr>
            </a:pPr>
            <a:endParaRPr sz="1200" dirty="0"/>
          </a:p>
          <a:p>
            <a:pPr marL="0" indent="0" defTabSz="457200">
              <a:lnSpc>
                <a:spcPct val="100000"/>
              </a:lnSpc>
              <a:defRPr sz="1200" spc="0">
                <a:latin typeface="Times Roman"/>
                <a:ea typeface="Times Roman"/>
                <a:cs typeface="Times Roman"/>
                <a:sym typeface="Times Roman"/>
              </a:defRPr>
            </a:pPr>
            <a:endParaRPr sz="1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3673642"/>
            <a:ext cx="9541565" cy="73152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0442" y="3657600"/>
            <a:ext cx="9753600" cy="73152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296011399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Count Sort…"/>
          <p:cNvSpPr txBox="1">
            <a:spLocks noGrp="1"/>
          </p:cNvSpPr>
          <p:nvPr>
            <p:ph type="body" idx="1"/>
          </p:nvPr>
        </p:nvSpPr>
        <p:spPr>
          <a:xfrm>
            <a:off x="2204275" y="-2007281"/>
            <a:ext cx="19975450" cy="10763705"/>
          </a:xfrm>
          <a:prstGeom prst="rect">
            <a:avLst/>
          </a:prstGeom>
        </p:spPr>
        <p:txBody>
          <a:bodyPr/>
          <a:lstStyle/>
          <a:p>
            <a:pPr marL="0" indent="0" defTabSz="457200">
              <a:lnSpc>
                <a:spcPct val="100000"/>
              </a:lnSpc>
              <a:defRPr sz="5600" b="1" spc="0"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dirty="0"/>
              <a:t>Count Sort</a:t>
            </a:r>
            <a:endParaRPr sz="1200" dirty="0"/>
          </a:p>
          <a:p>
            <a:pPr marL="0" indent="0" defTabSz="457200">
              <a:lnSpc>
                <a:spcPct val="100000"/>
              </a:lnSpc>
              <a:defRPr sz="2400" spc="0">
                <a:latin typeface="Arial"/>
                <a:ea typeface="Arial"/>
                <a:cs typeface="Arial"/>
                <a:sym typeface="Arial"/>
              </a:defRPr>
            </a:pPr>
            <a:endParaRPr sz="1200" dirty="0">
              <a:latin typeface="Times Roman"/>
              <a:ea typeface="Times Roman"/>
              <a:cs typeface="Times Roman"/>
              <a:sym typeface="Times Roman"/>
            </a:endParaRPr>
          </a:p>
          <a:p>
            <a:pPr marL="0" indent="0" defTabSz="457200">
              <a:lnSpc>
                <a:spcPct val="100000"/>
              </a:lnSpc>
              <a:defRPr sz="4500" spc="0"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dirty="0"/>
              <a:t>Este un </a:t>
            </a:r>
            <a:r>
              <a:rPr dirty="0" err="1"/>
              <a:t>algoritm</a:t>
            </a:r>
            <a:r>
              <a:rPr dirty="0"/>
              <a:t> de </a:t>
            </a:r>
            <a:r>
              <a:rPr dirty="0" err="1"/>
              <a:t>sortare</a:t>
            </a:r>
            <a:r>
              <a:rPr dirty="0"/>
              <a:t> </a:t>
            </a:r>
            <a:r>
              <a:rPr dirty="0" err="1"/>
              <a:t>dupa</a:t>
            </a:r>
            <a:r>
              <a:rPr dirty="0"/>
              <a:t> key-</a:t>
            </a:r>
            <a:r>
              <a:rPr dirty="0" err="1"/>
              <a:t>urile</a:t>
            </a:r>
            <a:r>
              <a:rPr dirty="0"/>
              <a:t> </a:t>
            </a:r>
            <a:r>
              <a:rPr dirty="0" err="1"/>
              <a:t>unui</a:t>
            </a:r>
            <a:r>
              <a:rPr dirty="0"/>
              <a:t> vector de </a:t>
            </a:r>
            <a:r>
              <a:rPr dirty="0" err="1"/>
              <a:t>frecventa</a:t>
            </a:r>
            <a:r>
              <a:rPr dirty="0"/>
              <a:t> in care au </a:t>
            </a:r>
            <a:r>
              <a:rPr dirty="0" err="1"/>
              <a:t>fost</a:t>
            </a:r>
            <a:r>
              <a:rPr dirty="0"/>
              <a:t> </a:t>
            </a:r>
            <a:r>
              <a:rPr dirty="0" err="1"/>
              <a:t>numarate</a:t>
            </a:r>
            <a:r>
              <a:rPr dirty="0"/>
              <a:t> </a:t>
            </a:r>
            <a:r>
              <a:rPr dirty="0" err="1"/>
              <a:t>elementele</a:t>
            </a:r>
            <a:r>
              <a:rPr dirty="0"/>
              <a:t> </a:t>
            </a:r>
            <a:r>
              <a:rPr dirty="0" err="1"/>
              <a:t>listei</a:t>
            </a:r>
            <a:r>
              <a:rPr dirty="0"/>
              <a:t> </a:t>
            </a:r>
          </a:p>
          <a:p>
            <a:pPr marL="0" indent="0" defTabSz="457200">
              <a:lnSpc>
                <a:spcPct val="100000"/>
              </a:lnSpc>
              <a:defRPr sz="4500" spc="0">
                <a:latin typeface="Times Roman"/>
                <a:ea typeface="Times Roman"/>
                <a:cs typeface="Times Roman"/>
                <a:sym typeface="Times Roman"/>
              </a:defRPr>
            </a:pPr>
            <a:endParaRPr sz="1200" dirty="0"/>
          </a:p>
          <a:p>
            <a:pPr marL="0" indent="0" defTabSz="457200">
              <a:lnSpc>
                <a:spcPct val="100000"/>
              </a:lnSpc>
              <a:defRPr sz="1200" spc="0">
                <a:latin typeface="Times Roman"/>
                <a:ea typeface="Times Roman"/>
                <a:cs typeface="Times Roman"/>
                <a:sym typeface="Times Roman"/>
              </a:defRPr>
            </a:pPr>
            <a:endParaRPr sz="1200" dirty="0"/>
          </a:p>
          <a:p>
            <a:pPr marL="0" indent="0" defTabSz="457200">
              <a:lnSpc>
                <a:spcPct val="100000"/>
              </a:lnSpc>
              <a:defRPr sz="4500" spc="0"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dirty="0"/>
              <a:t>Worst-case: </a:t>
            </a:r>
            <a:r>
              <a:rPr i="1" dirty="0"/>
              <a:t>O(</a:t>
            </a:r>
            <a:r>
              <a:rPr i="1" dirty="0" err="1"/>
              <a:t>n+k</a:t>
            </a:r>
            <a:r>
              <a:rPr i="1" dirty="0"/>
              <a:t>) , </a:t>
            </a:r>
            <a:r>
              <a:rPr dirty="0"/>
              <a:t>n-nr de </a:t>
            </a:r>
            <a:r>
              <a:rPr dirty="0" err="1"/>
              <a:t>elmente</a:t>
            </a:r>
            <a:r>
              <a:rPr dirty="0"/>
              <a:t>, k-</a:t>
            </a:r>
            <a:r>
              <a:rPr dirty="0" err="1"/>
              <a:t>max_value</a:t>
            </a:r>
            <a:r>
              <a:rPr dirty="0"/>
              <a:t> a </a:t>
            </a:r>
            <a:r>
              <a:rPr dirty="0" err="1"/>
              <a:t>listei</a:t>
            </a:r>
            <a:endParaRPr dirty="0"/>
          </a:p>
          <a:p>
            <a:pPr marL="0" indent="0" defTabSz="457200">
              <a:lnSpc>
                <a:spcPct val="100000"/>
              </a:lnSpc>
              <a:defRPr sz="4500" spc="0">
                <a:latin typeface="Times Roman"/>
                <a:ea typeface="Times Roman"/>
                <a:cs typeface="Times Roman"/>
                <a:sym typeface="Times Roman"/>
              </a:defRPr>
            </a:pPr>
            <a:endParaRPr dirty="0"/>
          </a:p>
          <a:p>
            <a:pPr marL="0" indent="0" defTabSz="457200">
              <a:lnSpc>
                <a:spcPct val="100000"/>
              </a:lnSpc>
              <a:defRPr sz="4500" spc="0"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dirty="0"/>
              <a:t>Worst-case space </a:t>
            </a:r>
            <a:r>
              <a:rPr dirty="0" err="1"/>
              <a:t>complexity:</a:t>
            </a:r>
            <a:r>
              <a:rPr i="1" dirty="0" err="1"/>
              <a:t>O</a:t>
            </a:r>
            <a:r>
              <a:rPr i="1" dirty="0"/>
              <a:t>(</a:t>
            </a:r>
            <a:r>
              <a:rPr i="1" dirty="0" err="1"/>
              <a:t>k+n</a:t>
            </a:r>
            <a:r>
              <a:rPr i="1" dirty="0"/>
              <a:t>)</a:t>
            </a:r>
          </a:p>
          <a:p>
            <a:pPr marL="0" indent="0" defTabSz="457200">
              <a:lnSpc>
                <a:spcPct val="100000"/>
              </a:lnSpc>
              <a:defRPr sz="4500" spc="0">
                <a:latin typeface="Times Roman"/>
                <a:ea typeface="Times Roman"/>
                <a:cs typeface="Times Roman"/>
                <a:sym typeface="Times Roman"/>
              </a:defRPr>
            </a:pPr>
            <a:endParaRPr i="1" dirty="0"/>
          </a:p>
          <a:p>
            <a:pPr marL="0" indent="0" defTabSz="355600">
              <a:lnSpc>
                <a:spcPct val="100000"/>
              </a:lnSpc>
              <a:defRPr sz="4500" spc="0"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dirty="0"/>
              <a:t>Este o </a:t>
            </a:r>
            <a:r>
              <a:rPr dirty="0" err="1"/>
              <a:t>sortare</a:t>
            </a:r>
            <a:r>
              <a:rPr dirty="0"/>
              <a:t> </a:t>
            </a:r>
            <a:r>
              <a:rPr dirty="0" err="1"/>
              <a:t>stabilă</a:t>
            </a:r>
            <a:r>
              <a:rPr dirty="0"/>
              <a:t>.</a:t>
            </a:r>
          </a:p>
        </p:txBody>
      </p:sp>
      <p:pic>
        <p:nvPicPr>
          <p:cNvPr id="181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180934" y="7144544"/>
            <a:ext cx="9370885" cy="527112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Count Sort…"/>
          <p:cNvSpPr txBox="1">
            <a:spLocks noGrp="1"/>
          </p:cNvSpPr>
          <p:nvPr>
            <p:ph type="body" idx="1"/>
          </p:nvPr>
        </p:nvSpPr>
        <p:spPr>
          <a:xfrm>
            <a:off x="2133600" y="-2007281"/>
            <a:ext cx="20046125" cy="6426881"/>
          </a:xfrm>
          <a:prstGeom prst="rect">
            <a:avLst/>
          </a:prstGeom>
        </p:spPr>
        <p:txBody>
          <a:bodyPr/>
          <a:lstStyle/>
          <a:p>
            <a:pPr marL="0" indent="0" defTabSz="457200">
              <a:lnSpc>
                <a:spcPct val="100000"/>
              </a:lnSpc>
              <a:defRPr sz="5600" b="1" spc="0"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dirty="0"/>
              <a:t>Count Sort</a:t>
            </a:r>
            <a:endParaRPr sz="1200" dirty="0"/>
          </a:p>
          <a:p>
            <a:pPr marL="0" indent="0" defTabSz="457200">
              <a:lnSpc>
                <a:spcPct val="100000"/>
              </a:lnSpc>
              <a:defRPr sz="2400" spc="0">
                <a:latin typeface="Arial"/>
                <a:ea typeface="Arial"/>
                <a:cs typeface="Arial"/>
                <a:sym typeface="Arial"/>
              </a:defRPr>
            </a:pPr>
            <a:endParaRPr sz="1200" dirty="0">
              <a:latin typeface="Times Roman"/>
              <a:ea typeface="Times Roman"/>
              <a:cs typeface="Times Roman"/>
              <a:sym typeface="Times Roma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0" y="2438400"/>
            <a:ext cx="14017752" cy="1012800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233561308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ell Sort…"/>
          <p:cNvSpPr txBox="1">
            <a:spLocks noGrp="1"/>
          </p:cNvSpPr>
          <p:nvPr>
            <p:ph type="body" idx="1"/>
          </p:nvPr>
        </p:nvSpPr>
        <p:spPr>
          <a:xfrm>
            <a:off x="1959932" y="-772213"/>
            <a:ext cx="20876155" cy="11403826"/>
          </a:xfrm>
          <a:prstGeom prst="rect">
            <a:avLst/>
          </a:prstGeom>
        </p:spPr>
        <p:txBody>
          <a:bodyPr/>
          <a:lstStyle/>
          <a:p>
            <a:pPr marL="0" indent="0" defTabSz="457200">
              <a:lnSpc>
                <a:spcPct val="100000"/>
              </a:lnSpc>
              <a:defRPr sz="5600" b="1" spc="0">
                <a:latin typeface="Times Roman"/>
                <a:ea typeface="Times Roman"/>
                <a:cs typeface="Times Roman"/>
                <a:sym typeface="Times Roman"/>
              </a:defRPr>
            </a:pPr>
            <a:r>
              <a:t>Shell Sort</a:t>
            </a:r>
          </a:p>
          <a:p>
            <a:pPr marL="0" indent="0" defTabSz="457200">
              <a:lnSpc>
                <a:spcPct val="100000"/>
              </a:lnSpc>
              <a:defRPr sz="4500" spc="0">
                <a:latin typeface="Times Roman"/>
                <a:ea typeface="Times Roman"/>
                <a:cs typeface="Times Roman"/>
                <a:sym typeface="Times Roman"/>
              </a:defRPr>
            </a:pPr>
            <a:r>
              <a:t>Complexitate maxima:  &lt;= </a:t>
            </a:r>
            <a:r>
              <a:rPr i="1"/>
              <a:t>O(n^2)</a:t>
            </a:r>
          </a:p>
          <a:p>
            <a:pPr marL="0" indent="0" defTabSz="457200">
              <a:lnSpc>
                <a:spcPct val="100000"/>
              </a:lnSpc>
              <a:defRPr sz="4500" spc="0">
                <a:latin typeface="Times Roman"/>
                <a:ea typeface="Times Roman"/>
                <a:cs typeface="Times Roman"/>
                <a:sym typeface="Times Roman"/>
              </a:defRPr>
            </a:pPr>
            <a:endParaRPr>
              <a:solidFill>
                <a:srgbClr val="000000"/>
              </a:solidFill>
            </a:endParaRPr>
          </a:p>
          <a:p>
            <a:pPr marL="0" indent="0" defTabSz="457200">
              <a:lnSpc>
                <a:spcPct val="100000"/>
              </a:lnSpc>
              <a:defRPr sz="4500" spc="0">
                <a:latin typeface="Times Roman"/>
                <a:ea typeface="Times Roman"/>
                <a:cs typeface="Times Roman"/>
                <a:sym typeface="Times Roman"/>
              </a:defRPr>
            </a:pPr>
            <a:r>
              <a:t>Complexitate medie </a:t>
            </a:r>
            <a:r>
              <a:rPr i="1"/>
              <a:t>O(n*logn)</a:t>
            </a:r>
          </a:p>
          <a:p>
            <a:pPr marL="0" indent="0" defTabSz="457200">
              <a:lnSpc>
                <a:spcPct val="100000"/>
              </a:lnSpc>
              <a:defRPr sz="4500" spc="0">
                <a:latin typeface="Times Roman"/>
                <a:ea typeface="Times Roman"/>
                <a:cs typeface="Times Roman"/>
                <a:sym typeface="Times Roman"/>
              </a:defRPr>
            </a:pPr>
            <a:endParaRPr>
              <a:solidFill>
                <a:srgbClr val="000000"/>
              </a:solidFill>
            </a:endParaRPr>
          </a:p>
          <a:p>
            <a:pPr marL="0" indent="0" defTabSz="457200">
              <a:lnSpc>
                <a:spcPct val="100000"/>
              </a:lnSpc>
              <a:defRPr sz="4500" spc="0">
                <a:latin typeface="Times Roman"/>
                <a:ea typeface="Times Roman"/>
                <a:cs typeface="Times Roman"/>
                <a:sym typeface="Times Roman"/>
              </a:defRPr>
            </a:pPr>
            <a:r>
              <a:t>Complexitatea de memorie : </a:t>
            </a:r>
            <a:r>
              <a:rPr i="1"/>
              <a:t>O(1)</a:t>
            </a:r>
            <a:endParaRPr>
              <a:solidFill>
                <a:srgbClr val="000000"/>
              </a:solidFill>
            </a:endParaRPr>
          </a:p>
          <a:p>
            <a:pPr marL="0" indent="0" defTabSz="457200">
              <a:lnSpc>
                <a:spcPct val="100000"/>
              </a:lnSpc>
              <a:defRPr sz="4500" spc="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endParaRPr>
              <a:solidFill>
                <a:srgbClr val="000000"/>
              </a:solidFill>
            </a:endParaRPr>
          </a:p>
          <a:p>
            <a:pPr marL="0" indent="0" defTabSz="457200">
              <a:lnSpc>
                <a:spcPct val="100000"/>
              </a:lnSpc>
              <a:defRPr sz="4500" spc="0">
                <a:latin typeface="Times Roman"/>
                <a:ea typeface="Times Roman"/>
                <a:cs typeface="Times Roman"/>
                <a:sym typeface="Times Roman"/>
              </a:defRPr>
            </a:pPr>
            <a:r>
              <a:t>Shell sort este un algoritm de sortare ce se muleaza pe input-ul dat. </a:t>
            </a:r>
            <a:endParaRPr>
              <a:solidFill>
                <a:srgbClr val="000000"/>
              </a:solidFill>
            </a:endParaRPr>
          </a:p>
          <a:p>
            <a:pPr marL="0" indent="0" defTabSz="457200">
              <a:lnSpc>
                <a:spcPct val="100000"/>
              </a:lnSpc>
              <a:defRPr sz="4500" spc="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endParaRPr>
              <a:solidFill>
                <a:srgbClr val="000000"/>
              </a:solidFill>
            </a:endParaRPr>
          </a:p>
          <a:p>
            <a:pPr marL="0" indent="0" defTabSz="457200">
              <a:lnSpc>
                <a:spcPct val="100000"/>
              </a:lnSpc>
              <a:defRPr sz="4500" spc="0">
                <a:latin typeface="Times Roman"/>
                <a:ea typeface="Times Roman"/>
                <a:cs typeface="Times Roman"/>
                <a:sym typeface="Times Roman"/>
              </a:defRPr>
            </a:pPr>
            <a:r>
              <a:t>Se mai numeste insertion sort generalizat.</a:t>
            </a:r>
          </a:p>
          <a:p>
            <a:pPr marL="0" indent="0" defTabSz="457200">
              <a:lnSpc>
                <a:spcPct val="100000"/>
              </a:lnSpc>
              <a:defRPr sz="4500" spc="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endParaRPr/>
          </a:p>
          <a:p>
            <a:pPr marL="0" indent="0" defTabSz="355600">
              <a:lnSpc>
                <a:spcPct val="100000"/>
              </a:lnSpc>
              <a:defRPr sz="4500" spc="0">
                <a:latin typeface="Times Roman"/>
                <a:ea typeface="Times Roman"/>
                <a:cs typeface="Times Roman"/>
                <a:sym typeface="Times Roman"/>
              </a:defRPr>
            </a:pPr>
            <a:r>
              <a:t>Este o sortare instabilă.</a:t>
            </a:r>
          </a:p>
        </p:txBody>
      </p:sp>
      <p:pic>
        <p:nvPicPr>
          <p:cNvPr id="187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475999" y="6733058"/>
            <a:ext cx="7850010" cy="654941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ell Sort…"/>
          <p:cNvSpPr txBox="1">
            <a:spLocks noGrp="1"/>
          </p:cNvSpPr>
          <p:nvPr>
            <p:ph type="body" idx="1"/>
          </p:nvPr>
        </p:nvSpPr>
        <p:spPr>
          <a:xfrm>
            <a:off x="1905001" y="-772213"/>
            <a:ext cx="10591799" cy="4963213"/>
          </a:xfrm>
          <a:prstGeom prst="rect">
            <a:avLst/>
          </a:prstGeom>
        </p:spPr>
        <p:txBody>
          <a:bodyPr/>
          <a:lstStyle/>
          <a:p>
            <a:pPr marL="0" indent="0" defTabSz="457200">
              <a:lnSpc>
                <a:spcPct val="100000"/>
              </a:lnSpc>
              <a:defRPr sz="5600" b="1" spc="0"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dirty="0"/>
              <a:t>Shell </a:t>
            </a:r>
            <a:r>
              <a:rPr dirty="0" smtClean="0"/>
              <a:t>Sort</a:t>
            </a: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2434389"/>
            <a:ext cx="14020800" cy="105156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854418280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32_DynamicDark">
  <a:themeElements>
    <a:clrScheme name="32_DynamicDark">
      <a:dk1>
        <a:srgbClr val="BE00FF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32_DynamicDark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32_DynamicDar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2438338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kumimoji="0" sz="48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32_DynamicDark">
  <a:themeElements>
    <a:clrScheme name="32_DynamicDar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32_DynamicDark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32_DynamicDar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2438338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kumimoji="0" sz="48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487</Words>
  <Application>Microsoft Office PowerPoint</Application>
  <PresentationFormat>Custom</PresentationFormat>
  <Paragraphs>119</Paragraphs>
  <Slides>25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6" baseType="lpstr">
      <vt:lpstr>32_DynamicDark</vt:lpstr>
      <vt:lpstr>ALGORITMI DE SORTARE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ALGORITMI DE SORTARE</dc:title>
  <dc:creator>Izabela Jilavu</dc:creator>
  <cp:lastModifiedBy>User</cp:lastModifiedBy>
  <cp:revision>2</cp:revision>
  <dcterms:modified xsi:type="dcterms:W3CDTF">2024-03-29T20:22:56Z</dcterms:modified>
</cp:coreProperties>
</file>